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3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4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5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6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7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8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9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0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1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4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7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8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9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40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41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41"/>
  </p:notesMasterIdLst>
  <p:handoutMasterIdLst>
    <p:handoutMasterId r:id="rId42"/>
  </p:handoutMasterIdLst>
  <p:sldIdLst>
    <p:sldId id="279" r:id="rId5"/>
    <p:sldId id="459" r:id="rId6"/>
    <p:sldId id="417" r:id="rId7"/>
    <p:sldId id="462" r:id="rId8"/>
    <p:sldId id="457" r:id="rId9"/>
    <p:sldId id="463" r:id="rId10"/>
    <p:sldId id="464" r:id="rId11"/>
    <p:sldId id="426" r:id="rId12"/>
    <p:sldId id="455" r:id="rId13"/>
    <p:sldId id="429" r:id="rId14"/>
    <p:sldId id="428" r:id="rId15"/>
    <p:sldId id="431" r:id="rId16"/>
    <p:sldId id="430" r:id="rId17"/>
    <p:sldId id="433" r:id="rId18"/>
    <p:sldId id="432" r:id="rId19"/>
    <p:sldId id="427" r:id="rId20"/>
    <p:sldId id="436" r:id="rId21"/>
    <p:sldId id="435" r:id="rId22"/>
    <p:sldId id="437" r:id="rId23"/>
    <p:sldId id="441" r:id="rId24"/>
    <p:sldId id="454" r:id="rId25"/>
    <p:sldId id="461" r:id="rId26"/>
    <p:sldId id="456" r:id="rId27"/>
    <p:sldId id="440" r:id="rId28"/>
    <p:sldId id="439" r:id="rId29"/>
    <p:sldId id="442" r:id="rId30"/>
    <p:sldId id="444" r:id="rId31"/>
    <p:sldId id="445" r:id="rId32"/>
    <p:sldId id="446" r:id="rId33"/>
    <p:sldId id="460" r:id="rId34"/>
    <p:sldId id="447" r:id="rId35"/>
    <p:sldId id="465" r:id="rId36"/>
    <p:sldId id="450" r:id="rId37"/>
    <p:sldId id="452" r:id="rId38"/>
    <p:sldId id="451" r:id="rId39"/>
    <p:sldId id="453" r:id="rId4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Kieninger" initials="JK" lastIdx="2" clrIdx="0">
    <p:extLst>
      <p:ext uri="{19B8F6BF-5375-455C-9EA6-DF929625EA0E}">
        <p15:presenceInfo xmlns:p15="http://schemas.microsoft.com/office/powerpoint/2012/main" userId="S-1-5-21-527237240-1958367476-682003330-4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B03"/>
    <a:srgbClr val="C02010"/>
    <a:srgbClr val="FDC900"/>
    <a:srgbClr val="F2F2F2"/>
    <a:srgbClr val="FFFFFF"/>
    <a:srgbClr val="DD2A1B"/>
    <a:srgbClr val="909090"/>
    <a:srgbClr val="59595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2"/>
    <p:restoredTop sz="94681"/>
  </p:normalViewPr>
  <p:slideViewPr>
    <p:cSldViewPr snapToGrid="0" snapToObjects="1">
      <p:cViewPr varScale="1">
        <p:scale>
          <a:sx n="86" d="100"/>
          <a:sy n="86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3" d="100"/>
          <a:sy n="163" d="100"/>
        </p:scale>
        <p:origin x="133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.kieninger\Desktop\miniKIM\Ergebnisse%20inkl.%20Bildungsgewichtung\MiniKIM_2020_Neugewichtung_13082021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.kieninger\Desktop\miniKIM\Ergebnisse%20inkl.%20Bildungsgewichtung\MiniKIM_2020_Neugewichtung_13082021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.kieninger\Desktop\miniKIM\Ergebnisse%20inkl.%20Bildungsgewichtung\MiniKIM_2020_Neugewichtung_1308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86031594569954"/>
          <c:y val="7.4583395377058714E-2"/>
          <c:w val="0.59404585066430005"/>
          <c:h val="0.76720865026281215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sehr interessant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CF-4402-91D1-62AB840BA5B7}"/>
              </c:ext>
            </c:extLst>
          </c:dPt>
          <c:dPt>
            <c:idx val="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CF-4402-91D1-62AB840BA5B7}"/>
              </c:ext>
            </c:extLst>
          </c:dPt>
          <c:dPt>
            <c:idx val="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CF-4402-91D1-62AB840BA5B7}"/>
              </c:ext>
            </c:extLst>
          </c:dPt>
          <c:dPt>
            <c:idx val="7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CF-4402-91D1-62AB840BA5B7}"/>
              </c:ext>
            </c:extLst>
          </c:dPt>
          <c:dPt>
            <c:idx val="9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CF-4402-91D1-62AB840BA5B7}"/>
              </c:ext>
            </c:extLst>
          </c:dPt>
          <c:dPt>
            <c:idx val="1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5CF-4402-91D1-62AB840BA5B7}"/>
              </c:ext>
            </c:extLst>
          </c:dPt>
          <c:dPt>
            <c:idx val="1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5CF-4402-91D1-62AB840BA5B7}"/>
              </c:ext>
            </c:extLst>
          </c:dPt>
          <c:dPt>
            <c:idx val="1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5CF-4402-91D1-62AB840BA5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de-DE"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Erziehung, Erziehungsfragen</c:v>
                </c:pt>
                <c:pt idx="1">
                  <c:v>Gesundheit und Ernährung</c:v>
                </c:pt>
                <c:pt idx="2">
                  <c:v>Umgang von Kindern mit Medien</c:v>
                </c:pt>
                <c:pt idx="3">
                  <c:v>Bildung und Ausbildung</c:v>
                </c:pt>
                <c:pt idx="4">
                  <c:v>Musik</c:v>
                </c:pt>
                <c:pt idx="5">
                  <c:v>Umwelt bzw. Umweltschutz</c:v>
                </c:pt>
                <c:pt idx="6">
                  <c:v>Kino und Filme</c:v>
                </c:pt>
                <c:pt idx="7">
                  <c:v>Sport</c:v>
                </c:pt>
                <c:pt idx="8">
                  <c:v>Politik</c:v>
                </c:pt>
                <c:pt idx="9">
                  <c:v>Kunst und Kultur</c:v>
                </c:pt>
              </c:strCache>
            </c:strRef>
          </c:cat>
          <c:val>
            <c:numRef>
              <c:f>Tabelle1!$B$2:$B$11</c:f>
              <c:numCache>
                <c:formatCode>0_ ;\-0\ </c:formatCode>
                <c:ptCount val="10"/>
                <c:pt idx="0">
                  <c:v>49.09</c:v>
                </c:pt>
                <c:pt idx="1">
                  <c:v>41.4</c:v>
                </c:pt>
                <c:pt idx="2">
                  <c:v>43.34</c:v>
                </c:pt>
                <c:pt idx="3">
                  <c:v>36.96</c:v>
                </c:pt>
                <c:pt idx="4">
                  <c:v>31.39</c:v>
                </c:pt>
                <c:pt idx="5">
                  <c:v>18.43</c:v>
                </c:pt>
                <c:pt idx="6">
                  <c:v>23.51</c:v>
                </c:pt>
                <c:pt idx="7">
                  <c:v>17.27</c:v>
                </c:pt>
                <c:pt idx="8">
                  <c:v>13.82</c:v>
                </c:pt>
                <c:pt idx="9">
                  <c:v>6.48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5CF-4402-91D1-62AB840BA5B7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interessant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de-DE"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Erziehung, Erziehungsfragen</c:v>
                </c:pt>
                <c:pt idx="1">
                  <c:v>Gesundheit und Ernährung</c:v>
                </c:pt>
                <c:pt idx="2">
                  <c:v>Umgang von Kindern mit Medien</c:v>
                </c:pt>
                <c:pt idx="3">
                  <c:v>Bildung und Ausbildung</c:v>
                </c:pt>
                <c:pt idx="4">
                  <c:v>Musik</c:v>
                </c:pt>
                <c:pt idx="5">
                  <c:v>Umwelt bzw. Umweltschutz</c:v>
                </c:pt>
                <c:pt idx="6">
                  <c:v>Kino und Filme</c:v>
                </c:pt>
                <c:pt idx="7">
                  <c:v>Sport</c:v>
                </c:pt>
                <c:pt idx="8">
                  <c:v>Politik</c:v>
                </c:pt>
                <c:pt idx="9">
                  <c:v>Kunst und Kultur</c:v>
                </c:pt>
              </c:strCache>
            </c:strRef>
          </c:cat>
          <c:val>
            <c:numRef>
              <c:f>Tabelle1!$C$2:$C$11</c:f>
              <c:numCache>
                <c:formatCode>0_ ;\-0\ </c:formatCode>
                <c:ptCount val="10"/>
                <c:pt idx="0">
                  <c:v>43.23</c:v>
                </c:pt>
                <c:pt idx="1">
                  <c:v>47.56</c:v>
                </c:pt>
                <c:pt idx="2">
                  <c:v>44.85</c:v>
                </c:pt>
                <c:pt idx="3">
                  <c:v>48.51</c:v>
                </c:pt>
                <c:pt idx="4">
                  <c:v>46.17</c:v>
                </c:pt>
                <c:pt idx="5">
                  <c:v>52.07</c:v>
                </c:pt>
                <c:pt idx="6">
                  <c:v>45.28</c:v>
                </c:pt>
                <c:pt idx="7">
                  <c:v>37.69</c:v>
                </c:pt>
                <c:pt idx="8">
                  <c:v>37.049999999999997</c:v>
                </c:pt>
                <c:pt idx="9">
                  <c:v>30.49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5CF-4402-91D1-62AB840BA5B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506668544"/>
        <c:crosses val="max"/>
        <c:crossBetween val="between"/>
        <c:min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26640784603775"/>
          <c:y val="0.92018835312342295"/>
          <c:w val="0.2955833463251436"/>
          <c:h val="7.534546937942991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 sz="9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'K5 Nutzungsdauer K'!$B$15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'K5 Nutzungsdauer K'!$A$16:$A$23</c:f>
              <c:strCache>
                <c:ptCount val="8"/>
                <c:pt idx="0">
                  <c:v>Buch</c:v>
                </c:pt>
                <c:pt idx="1">
                  <c:v>Radio</c:v>
                </c:pt>
                <c:pt idx="2">
                  <c:v>Klassisches Fernsehen</c:v>
                </c:pt>
                <c:pt idx="3">
                  <c:v>Pay-Streamingdienste</c:v>
                </c:pt>
                <c:pt idx="4">
                  <c:v>Kostenfreie Videoportale</c:v>
                </c:pt>
                <c:pt idx="5">
                  <c:v>Online-Angebote der TV-Sender</c:v>
                </c:pt>
                <c:pt idx="6">
                  <c:v>Sonstige Internetnutzung</c:v>
                </c:pt>
                <c:pt idx="7">
                  <c:v>Digitale Spiele</c:v>
                </c:pt>
              </c:strCache>
            </c:strRef>
          </c:cat>
          <c:val>
            <c:numRef>
              <c:f>'K5 Nutzungsdauer K'!$B$16:$B$23</c:f>
              <c:numCache>
                <c:formatCode>0.00;\-0.00</c:formatCode>
                <c:ptCount val="8"/>
                <c:pt idx="0">
                  <c:v>35.96</c:v>
                </c:pt>
                <c:pt idx="1">
                  <c:v>25.66</c:v>
                </c:pt>
                <c:pt idx="2">
                  <c:v>21.01</c:v>
                </c:pt>
                <c:pt idx="3">
                  <c:v>20.53</c:v>
                </c:pt>
                <c:pt idx="4">
                  <c:v>14.51</c:v>
                </c:pt>
                <c:pt idx="5">
                  <c:v>12.42</c:v>
                </c:pt>
                <c:pt idx="6">
                  <c:v>11.01</c:v>
                </c:pt>
                <c:pt idx="7">
                  <c:v>5.73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B-429B-8B2A-8BEC42F3914B}"/>
            </c:ext>
          </c:extLst>
        </c:ser>
        <c:ser>
          <c:idx val="4"/>
          <c:order val="1"/>
          <c:tx>
            <c:strRef>
              <c:f>'K5 Nutzungsdauer K'!$C$15</c:f>
              <c:strCache>
                <c:ptCount val="1"/>
                <c:pt idx="0">
                  <c:v>2-3 Jahre</c:v>
                </c:pt>
              </c:strCache>
            </c:strRef>
          </c:tx>
          <c:spPr>
            <a:solidFill>
              <a:srgbClr val="E65B03"/>
            </a:solidFill>
          </c:spPr>
          <c:invertIfNegative val="0"/>
          <c:dLbls>
            <c:dLbl>
              <c:idx val="7"/>
              <c:layout>
                <c:manualLayout>
                  <c:x val="0"/>
                  <c:y val="4.3160555555555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EB-429B-8B2A-8BEC42F3914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'K5 Nutzungsdauer K'!$A$16:$A$23</c:f>
              <c:strCache>
                <c:ptCount val="8"/>
                <c:pt idx="0">
                  <c:v>Buch</c:v>
                </c:pt>
                <c:pt idx="1">
                  <c:v>Radio</c:v>
                </c:pt>
                <c:pt idx="2">
                  <c:v>Klassisches Fernsehen</c:v>
                </c:pt>
                <c:pt idx="3">
                  <c:v>Pay-Streamingdienste</c:v>
                </c:pt>
                <c:pt idx="4">
                  <c:v>Kostenfreie Videoportale</c:v>
                </c:pt>
                <c:pt idx="5">
                  <c:v>Online-Angebote der TV-Sender</c:v>
                </c:pt>
                <c:pt idx="6">
                  <c:v>Sonstige Internetnutzung</c:v>
                </c:pt>
                <c:pt idx="7">
                  <c:v>Digitale Spiele</c:v>
                </c:pt>
              </c:strCache>
            </c:strRef>
          </c:cat>
          <c:val>
            <c:numRef>
              <c:f>'K5 Nutzungsdauer K'!$C$16:$C$23</c:f>
              <c:numCache>
                <c:formatCode>0.00;\-0.00</c:formatCode>
                <c:ptCount val="8"/>
                <c:pt idx="0">
                  <c:v>40.28</c:v>
                </c:pt>
                <c:pt idx="1">
                  <c:v>26.23</c:v>
                </c:pt>
                <c:pt idx="2">
                  <c:v>16.329999999999998</c:v>
                </c:pt>
                <c:pt idx="3">
                  <c:v>16.489999999999998</c:v>
                </c:pt>
                <c:pt idx="4">
                  <c:v>11.5</c:v>
                </c:pt>
                <c:pt idx="5">
                  <c:v>13.39</c:v>
                </c:pt>
                <c:pt idx="6">
                  <c:v>6.69</c:v>
                </c:pt>
                <c:pt idx="7">
                  <c:v>2.41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EB-429B-8B2A-8BEC42F3914B}"/>
            </c:ext>
          </c:extLst>
        </c:ser>
        <c:ser>
          <c:idx val="5"/>
          <c:order val="2"/>
          <c:tx>
            <c:strRef>
              <c:f>'K5 Nutzungsdauer K'!$D$15</c:f>
              <c:strCache>
                <c:ptCount val="1"/>
                <c:pt idx="0">
                  <c:v>4-5 Jahre</c:v>
                </c:pt>
              </c:strCache>
            </c:strRef>
          </c:tx>
          <c:spPr>
            <a:solidFill>
              <a:srgbClr val="C0201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'K5 Nutzungsdauer K'!$A$16:$A$23</c:f>
              <c:strCache>
                <c:ptCount val="8"/>
                <c:pt idx="0">
                  <c:v>Buch</c:v>
                </c:pt>
                <c:pt idx="1">
                  <c:v>Radio</c:v>
                </c:pt>
                <c:pt idx="2">
                  <c:v>Klassisches Fernsehen</c:v>
                </c:pt>
                <c:pt idx="3">
                  <c:v>Pay-Streamingdienste</c:v>
                </c:pt>
                <c:pt idx="4">
                  <c:v>Kostenfreie Videoportale</c:v>
                </c:pt>
                <c:pt idx="5">
                  <c:v>Online-Angebote der TV-Sender</c:v>
                </c:pt>
                <c:pt idx="6">
                  <c:v>Sonstige Internetnutzung</c:v>
                </c:pt>
                <c:pt idx="7">
                  <c:v>Digitale Spiele</c:v>
                </c:pt>
              </c:strCache>
            </c:strRef>
          </c:cat>
          <c:val>
            <c:numRef>
              <c:f>'K5 Nutzungsdauer K'!$D$16:$D$23</c:f>
              <c:numCache>
                <c:formatCode>0.00;\-0.00</c:formatCode>
                <c:ptCount val="8"/>
                <c:pt idx="0">
                  <c:v>31.45</c:v>
                </c:pt>
                <c:pt idx="1">
                  <c:v>25.07</c:v>
                </c:pt>
                <c:pt idx="2">
                  <c:v>25.72</c:v>
                </c:pt>
                <c:pt idx="3">
                  <c:v>24.71</c:v>
                </c:pt>
                <c:pt idx="4">
                  <c:v>17.54</c:v>
                </c:pt>
                <c:pt idx="5">
                  <c:v>11.39</c:v>
                </c:pt>
                <c:pt idx="6">
                  <c:v>15.27</c:v>
                </c:pt>
                <c:pt idx="7">
                  <c:v>9.16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EB-429B-8B2A-8BEC42F39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667007"/>
        <c:axId val="80661791"/>
      </c:barChart>
      <c:catAx>
        <c:axId val="80667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661791"/>
        <c:crosses val="autoZero"/>
        <c:auto val="1"/>
        <c:lblAlgn val="ctr"/>
        <c:lblOffset val="100"/>
        <c:noMultiLvlLbl val="0"/>
      </c:catAx>
      <c:valAx>
        <c:axId val="80661791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667007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34733955033444"/>
          <c:y val="0.15845823607989545"/>
          <c:w val="0.60635396389014062"/>
          <c:h val="0.75467696471178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eher allein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Buch (n=592)</c:v>
                </c:pt>
                <c:pt idx="1">
                  <c:v>Radio (n=417)</c:v>
                </c:pt>
                <c:pt idx="2">
                  <c:v>Sendungen via Online-Angebote der TV-Sender (n=315)</c:v>
                </c:pt>
                <c:pt idx="3">
                  <c:v>Sendungen im klassischen Fernsehen (n=404)</c:v>
                </c:pt>
                <c:pt idx="4">
                  <c:v>Sendungen via kostenfreie Videoportale (n=412)</c:v>
                </c:pt>
                <c:pt idx="5">
                  <c:v>Digitale Spiele (n=253)</c:v>
                </c:pt>
                <c:pt idx="6">
                  <c:v>Pay-Streamingdienste (n=398)</c:v>
                </c:pt>
                <c:pt idx="7">
                  <c:v>Hörspiele/Hörbücher/Podcast
anhören (n=471)</c:v>
                </c:pt>
              </c:strCache>
            </c:strRef>
          </c:cat>
          <c:val>
            <c:numRef>
              <c:f>Tabelle1!$B$2:$B$9</c:f>
              <c:numCache>
                <c:formatCode>0.00;\-0.00</c:formatCode>
                <c:ptCount val="8"/>
                <c:pt idx="0">
                  <c:v>5.09</c:v>
                </c:pt>
                <c:pt idx="1">
                  <c:v>8.11</c:v>
                </c:pt>
                <c:pt idx="2">
                  <c:v>10.27</c:v>
                </c:pt>
                <c:pt idx="3">
                  <c:v>13.43</c:v>
                </c:pt>
                <c:pt idx="4">
                  <c:v>15.03</c:v>
                </c:pt>
                <c:pt idx="5">
                  <c:v>17.43</c:v>
                </c:pt>
                <c:pt idx="6">
                  <c:v>17.190000000000001</c:v>
                </c:pt>
                <c:pt idx="7">
                  <c:v>53.81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7-4057-B189-D91616E387D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allein und gemeinsam zu gleichen Teilen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Buch (n=592)</c:v>
                </c:pt>
                <c:pt idx="1">
                  <c:v>Radio (n=417)</c:v>
                </c:pt>
                <c:pt idx="2">
                  <c:v>Sendungen via Online-Angebote der TV-Sender (n=315)</c:v>
                </c:pt>
                <c:pt idx="3">
                  <c:v>Sendungen im klassischen Fernsehen (n=404)</c:v>
                </c:pt>
                <c:pt idx="4">
                  <c:v>Sendungen via kostenfreie Videoportale (n=412)</c:v>
                </c:pt>
                <c:pt idx="5">
                  <c:v>Digitale Spiele (n=253)</c:v>
                </c:pt>
                <c:pt idx="6">
                  <c:v>Pay-Streamingdienste (n=398)</c:v>
                </c:pt>
                <c:pt idx="7">
                  <c:v>Hörspiele/Hörbücher/Podcast
anhören (n=471)</c:v>
                </c:pt>
              </c:strCache>
            </c:strRef>
          </c:cat>
          <c:val>
            <c:numRef>
              <c:f>Tabelle1!$C$2:$C$9</c:f>
              <c:numCache>
                <c:formatCode>0.00;\-0.00</c:formatCode>
                <c:ptCount val="8"/>
                <c:pt idx="0">
                  <c:v>36.4</c:v>
                </c:pt>
                <c:pt idx="1">
                  <c:v>23.37</c:v>
                </c:pt>
                <c:pt idx="2">
                  <c:v>24.95</c:v>
                </c:pt>
                <c:pt idx="3">
                  <c:v>26.21</c:v>
                </c:pt>
                <c:pt idx="4">
                  <c:v>17.5</c:v>
                </c:pt>
                <c:pt idx="5">
                  <c:v>16.510000000000002</c:v>
                </c:pt>
                <c:pt idx="6">
                  <c:v>26.44</c:v>
                </c:pt>
                <c:pt idx="7">
                  <c:v>22.17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67-4057-B189-D91616E387DE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eher mit Eltern/Elternteil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Buch (n=592)</c:v>
                </c:pt>
                <c:pt idx="1">
                  <c:v>Radio (n=417)</c:v>
                </c:pt>
                <c:pt idx="2">
                  <c:v>Sendungen via Online-Angebote der TV-Sender (n=315)</c:v>
                </c:pt>
                <c:pt idx="3">
                  <c:v>Sendungen im klassischen Fernsehen (n=404)</c:v>
                </c:pt>
                <c:pt idx="4">
                  <c:v>Sendungen via kostenfreie Videoportale (n=412)</c:v>
                </c:pt>
                <c:pt idx="5">
                  <c:v>Digitale Spiele (n=253)</c:v>
                </c:pt>
                <c:pt idx="6">
                  <c:v>Pay-Streamingdienste (n=398)</c:v>
                </c:pt>
                <c:pt idx="7">
                  <c:v>Hörspiele/Hörbücher/Podcast
anhören (n=471)</c:v>
                </c:pt>
              </c:strCache>
            </c:strRef>
          </c:cat>
          <c:val>
            <c:numRef>
              <c:f>Tabelle1!$D$2:$D$9</c:f>
              <c:numCache>
                <c:formatCode>0.00;\-0.00</c:formatCode>
                <c:ptCount val="8"/>
                <c:pt idx="0">
                  <c:v>56.82</c:v>
                </c:pt>
                <c:pt idx="1">
                  <c:v>61.55</c:v>
                </c:pt>
                <c:pt idx="2">
                  <c:v>56.56</c:v>
                </c:pt>
                <c:pt idx="3">
                  <c:v>54.3</c:v>
                </c:pt>
                <c:pt idx="4">
                  <c:v>59.77</c:v>
                </c:pt>
                <c:pt idx="5">
                  <c:v>51.43</c:v>
                </c:pt>
                <c:pt idx="6">
                  <c:v>50.79</c:v>
                </c:pt>
                <c:pt idx="7">
                  <c:v>19.54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7-4057-B189-D91616E387DE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w.n./k.A.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Buch (n=592)</c:v>
                </c:pt>
                <c:pt idx="1">
                  <c:v>Radio (n=417)</c:v>
                </c:pt>
                <c:pt idx="2">
                  <c:v>Sendungen via Online-Angebote der TV-Sender (n=315)</c:v>
                </c:pt>
                <c:pt idx="3">
                  <c:v>Sendungen im klassischen Fernsehen (n=404)</c:v>
                </c:pt>
                <c:pt idx="4">
                  <c:v>Sendungen via kostenfreie Videoportale (n=412)</c:v>
                </c:pt>
                <c:pt idx="5">
                  <c:v>Digitale Spiele (n=253)</c:v>
                </c:pt>
                <c:pt idx="6">
                  <c:v>Pay-Streamingdienste (n=398)</c:v>
                </c:pt>
                <c:pt idx="7">
                  <c:v>Hörspiele/Hörbücher/Podcast
anhören (n=471)</c:v>
                </c:pt>
              </c:strCache>
            </c:strRef>
          </c:cat>
          <c:val>
            <c:numRef>
              <c:f>Tabelle1!$E$2:$E$9</c:f>
              <c:numCache>
                <c:formatCode>0.00;\-0.00</c:formatCode>
                <c:ptCount val="8"/>
                <c:pt idx="0">
                  <c:v>1.7</c:v>
                </c:pt>
                <c:pt idx="1">
                  <c:v>6.97</c:v>
                </c:pt>
                <c:pt idx="2">
                  <c:v>8.2200000000000006</c:v>
                </c:pt>
                <c:pt idx="3">
                  <c:v>6.05</c:v>
                </c:pt>
                <c:pt idx="4">
                  <c:v>7.7</c:v>
                </c:pt>
                <c:pt idx="5">
                  <c:v>14.62</c:v>
                </c:pt>
                <c:pt idx="6">
                  <c:v>5.58</c:v>
                </c:pt>
                <c:pt idx="7">
                  <c:v>4.4800000000000004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67-4057-B189-D91616E387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935246136883978"/>
          <c:y val="4.8722311724071612E-2"/>
          <c:w val="0.70868501465510192"/>
          <c:h val="6.6470021199960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682698344263165"/>
          <c:y val="5.3967754030746155E-2"/>
          <c:w val="0.66541124902614845"/>
          <c:h val="0.87104778823378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'K4a Medienbindung'!$B$3</c:f>
              <c:strCache>
                <c:ptCount val="1"/>
                <c:pt idx="0">
                  <c:v>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882411672604367E-2"/>
                  <c:y val="-1.242081405660487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99-4C07-8E93-EABA4E66D9AA}"/>
                </c:ext>
              </c:extLst>
            </c:dLbl>
            <c:dLbl>
              <c:idx val="1"/>
              <c:layout>
                <c:manualLayout>
                  <c:x val="-2.690685818451372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99-4C07-8E93-EABA4E66D9AA}"/>
                </c:ext>
              </c:extLst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799-4C07-8E93-EABA4E66D9A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'K4a Medienbindung'!$A$4:$A$11</c:f>
              <c:strCache>
                <c:ptCount val="8"/>
                <c:pt idx="0">
                  <c:v>PC/Laptop</c:v>
                </c:pt>
                <c:pt idx="1">
                  <c:v>Spielkonsole</c:v>
                </c:pt>
                <c:pt idx="2">
                  <c:v>Radio</c:v>
                </c:pt>
                <c:pt idx="3">
                  <c:v>Smartphone/Handy</c:v>
                </c:pt>
                <c:pt idx="4">
                  <c:v>CDs/Kassetten/MP3-Player</c:v>
                </c:pt>
                <c:pt idx="5">
                  <c:v>Tablet</c:v>
                </c:pt>
                <c:pt idx="6">
                  <c:v>Fernseher</c:v>
                </c:pt>
                <c:pt idx="7">
                  <c:v>(Bilder-)Bücher</c:v>
                </c:pt>
              </c:strCache>
            </c:strRef>
          </c:cat>
          <c:val>
            <c:numRef>
              <c:f>'K4a Medienbindung'!$B$4:$B$11</c:f>
              <c:numCache>
                <c:formatCode>0.00;\-0.00</c:formatCode>
                <c:ptCount val="8"/>
                <c:pt idx="0">
                  <c:v>2.17</c:v>
                </c:pt>
                <c:pt idx="1">
                  <c:v>1.82</c:v>
                </c:pt>
                <c:pt idx="2">
                  <c:v>0.95</c:v>
                </c:pt>
                <c:pt idx="3">
                  <c:v>4.9400000000000004</c:v>
                </c:pt>
                <c:pt idx="4">
                  <c:v>9.64</c:v>
                </c:pt>
                <c:pt idx="5">
                  <c:v>11.14</c:v>
                </c:pt>
                <c:pt idx="6">
                  <c:v>19.57</c:v>
                </c:pt>
                <c:pt idx="7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99-4C07-8E93-EABA4E66D9AA}"/>
            </c:ext>
          </c:extLst>
        </c:ser>
        <c:ser>
          <c:idx val="1"/>
          <c:order val="1"/>
          <c:tx>
            <c:strRef>
              <c:f>'K4a Medienbindung'!$C$3</c:f>
              <c:strCache>
                <c:ptCount val="1"/>
                <c:pt idx="0">
                  <c:v>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799-4C07-8E93-EABA4E66D9AA}"/>
                </c:ext>
              </c:extLst>
            </c:dLbl>
            <c:dLbl>
              <c:idx val="1"/>
              <c:layout>
                <c:manualLayout>
                  <c:x val="-2.6501622455694523E-2"/>
                  <c:y val="-1.242081405660487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99-4C07-8E93-EABA4E66D9A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'K4a Medienbindung'!$A$4:$A$11</c:f>
              <c:strCache>
                <c:ptCount val="8"/>
                <c:pt idx="0">
                  <c:v>PC/Laptop</c:v>
                </c:pt>
                <c:pt idx="1">
                  <c:v>Spielkonsole</c:v>
                </c:pt>
                <c:pt idx="2">
                  <c:v>Radio</c:v>
                </c:pt>
                <c:pt idx="3">
                  <c:v>Smartphone/Handy</c:v>
                </c:pt>
                <c:pt idx="4">
                  <c:v>CDs/Kassetten/MP3-Player</c:v>
                </c:pt>
                <c:pt idx="5">
                  <c:v>Tablet</c:v>
                </c:pt>
                <c:pt idx="6">
                  <c:v>Fernseher</c:v>
                </c:pt>
                <c:pt idx="7">
                  <c:v>(Bilder-)Bücher</c:v>
                </c:pt>
              </c:strCache>
            </c:strRef>
          </c:cat>
          <c:val>
            <c:numRef>
              <c:f>'K4a Medienbindung'!$C$4:$C$11</c:f>
              <c:numCache>
                <c:formatCode>0.00;\-0.00</c:formatCode>
                <c:ptCount val="8"/>
                <c:pt idx="0">
                  <c:v>0.7</c:v>
                </c:pt>
                <c:pt idx="1">
                  <c:v>1.62</c:v>
                </c:pt>
                <c:pt idx="2">
                  <c:v>3.07</c:v>
                </c:pt>
                <c:pt idx="3">
                  <c:v>3.15</c:v>
                </c:pt>
                <c:pt idx="4">
                  <c:v>4</c:v>
                </c:pt>
                <c:pt idx="5">
                  <c:v>4.68</c:v>
                </c:pt>
                <c:pt idx="6">
                  <c:v>9.93</c:v>
                </c:pt>
                <c:pt idx="7">
                  <c:v>55.71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99-4C07-8E93-EABA4E66D9AA}"/>
            </c:ext>
          </c:extLst>
        </c:ser>
        <c:ser>
          <c:idx val="2"/>
          <c:order val="2"/>
          <c:tx>
            <c:strRef>
              <c:f>'K4a Medienbindung'!$D$3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>
              <a:outerShdw blurRad="50800" dist="50800" dir="5400000" sx="3000" sy="3000" algn="ctr" rotWithShape="0">
                <a:srgbClr val="000000">
                  <a:alpha val="43137"/>
                </a:srgbClr>
              </a:outerShdw>
            </a:effectLst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799-4C07-8E93-EABA4E66D9AA}"/>
                </c:ext>
              </c:extLst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799-4C07-8E93-EABA4E66D9AA}"/>
                </c:ext>
              </c:extLst>
            </c:dLbl>
            <c:dLbl>
              <c:idx val="2"/>
              <c:layout>
                <c:manualLayout>
                  <c:x val="-3.130469642303362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99-4C07-8E93-EABA4E66D9A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'K4a Medienbindung'!$A$4:$A$11</c:f>
              <c:strCache>
                <c:ptCount val="8"/>
                <c:pt idx="0">
                  <c:v>PC/Laptop</c:v>
                </c:pt>
                <c:pt idx="1">
                  <c:v>Spielkonsole</c:v>
                </c:pt>
                <c:pt idx="2">
                  <c:v>Radio</c:v>
                </c:pt>
                <c:pt idx="3">
                  <c:v>Smartphone/Handy</c:v>
                </c:pt>
                <c:pt idx="4">
                  <c:v>CDs/Kassetten/MP3-Player</c:v>
                </c:pt>
                <c:pt idx="5">
                  <c:v>Tablet</c:v>
                </c:pt>
                <c:pt idx="6">
                  <c:v>Fernseher</c:v>
                </c:pt>
                <c:pt idx="7">
                  <c:v>(Bilder-)Bücher</c:v>
                </c:pt>
              </c:strCache>
            </c:strRef>
          </c:cat>
          <c:val>
            <c:numRef>
              <c:f>'K4a Medienbindung'!$D$4:$D$11</c:f>
              <c:numCache>
                <c:formatCode>0.00;\-0.00</c:formatCode>
                <c:ptCount val="8"/>
                <c:pt idx="0">
                  <c:v>1.42</c:v>
                </c:pt>
                <c:pt idx="1">
                  <c:v>1.72</c:v>
                </c:pt>
                <c:pt idx="2">
                  <c:v>2.0299999999999998</c:v>
                </c:pt>
                <c:pt idx="3">
                  <c:v>4.03</c:v>
                </c:pt>
                <c:pt idx="4">
                  <c:v>6.76</c:v>
                </c:pt>
                <c:pt idx="5">
                  <c:v>7.85</c:v>
                </c:pt>
                <c:pt idx="6">
                  <c:v>14.65</c:v>
                </c:pt>
                <c:pt idx="7">
                  <c:v>45.02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799-4C07-8E93-EABA4E66D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80063951"/>
        <c:axId val="1388383007"/>
      </c:barChart>
      <c:catAx>
        <c:axId val="138006395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8383007"/>
        <c:crosses val="autoZero"/>
        <c:auto val="1"/>
        <c:lblAlgn val="ctr"/>
        <c:lblOffset val="100"/>
        <c:noMultiLvlLbl val="0"/>
      </c:catAx>
      <c:valAx>
        <c:axId val="1388383007"/>
        <c:scaling>
          <c:orientation val="minMax"/>
          <c:max val="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  <a:alpha val="98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0063951"/>
        <c:crosses val="autoZero"/>
        <c:crossBetween val="between"/>
        <c:majorUnit val="20"/>
      </c:valAx>
      <c:spPr>
        <a:noFill/>
        <a:ln w="0" cmpd="sng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1536168175066"/>
          <c:y val="0.18824115386599269"/>
          <c:w val="0.81814211446111418"/>
          <c:h val="0.692626502295352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19.809999999999999</c:v>
                </c:pt>
                <c:pt idx="1">
                  <c:v>14.16</c:v>
                </c:pt>
                <c:pt idx="3">
                  <c:v>15.58</c:v>
                </c:pt>
                <c:pt idx="4">
                  <c:v>18.329999999999998</c:v>
                </c:pt>
                <c:pt idx="6">
                  <c:v>16.920000000000002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7-4356-855B-5739CB3C02F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30.46</c:v>
                </c:pt>
                <c:pt idx="1">
                  <c:v>25.66</c:v>
                </c:pt>
                <c:pt idx="3">
                  <c:v>26.39</c:v>
                </c:pt>
                <c:pt idx="4">
                  <c:v>29.7</c:v>
                </c:pt>
                <c:pt idx="6">
                  <c:v>28.01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7-4356-855B-5739CB3C02F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20.36</c:v>
                </c:pt>
                <c:pt idx="1">
                  <c:v>23.64</c:v>
                </c:pt>
                <c:pt idx="3">
                  <c:v>23.47</c:v>
                </c:pt>
                <c:pt idx="4">
                  <c:v>20.53</c:v>
                </c:pt>
                <c:pt idx="6">
                  <c:v>22.03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67-4356-855B-5739CB3C02F5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29.34</c:v>
                </c:pt>
                <c:pt idx="1">
                  <c:v>35.83</c:v>
                </c:pt>
                <c:pt idx="3">
                  <c:v>34.159999999999997</c:v>
                </c:pt>
                <c:pt idx="4">
                  <c:v>31.07</c:v>
                </c:pt>
                <c:pt idx="6">
                  <c:v>32.65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67-4356-855B-5739CB3C02F5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0.04</c:v>
                </c:pt>
                <c:pt idx="1">
                  <c:v>0.72</c:v>
                </c:pt>
                <c:pt idx="3">
                  <c:v>0.4</c:v>
                </c:pt>
                <c:pt idx="4">
                  <c:v>0.37</c:v>
                </c:pt>
                <c:pt idx="6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67-4356-855B-5739CB3C02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720239303829112"/>
          <c:y val="4.5036666666666669E-2"/>
          <c:w val="0.85199822265306979"/>
          <c:h val="7.2192222222222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7414441869073"/>
          <c:y val="0.18824115386599269"/>
          <c:w val="0.79962598388205663"/>
          <c:h val="0.692626502295352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8.64</c:v>
                </c:pt>
                <c:pt idx="1">
                  <c:v>9.23</c:v>
                </c:pt>
                <c:pt idx="3">
                  <c:v>9.2899999999999991</c:v>
                </c:pt>
                <c:pt idx="4">
                  <c:v>8.58</c:v>
                </c:pt>
                <c:pt idx="6">
                  <c:v>8.94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C-4D0E-9376-9D1A458F9F4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21.24</c:v>
                </c:pt>
                <c:pt idx="1">
                  <c:v>18.63</c:v>
                </c:pt>
                <c:pt idx="3">
                  <c:v>18.77</c:v>
                </c:pt>
                <c:pt idx="4">
                  <c:v>21.1</c:v>
                </c:pt>
                <c:pt idx="6">
                  <c:v>19.91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C-4D0E-9376-9D1A458F9F46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21.85</c:v>
                </c:pt>
                <c:pt idx="1">
                  <c:v>25.07</c:v>
                </c:pt>
                <c:pt idx="3">
                  <c:v>26.64</c:v>
                </c:pt>
                <c:pt idx="4">
                  <c:v>20.21</c:v>
                </c:pt>
                <c:pt idx="6">
                  <c:v>23.49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9C-4D0E-9376-9D1A458F9F46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48.11</c:v>
                </c:pt>
                <c:pt idx="1">
                  <c:v>47.07</c:v>
                </c:pt>
                <c:pt idx="3">
                  <c:v>45.18</c:v>
                </c:pt>
                <c:pt idx="4">
                  <c:v>50.08</c:v>
                </c:pt>
                <c:pt idx="6">
                  <c:v>47.58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9C-4D0E-9376-9D1A458F9F46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0.16</c:v>
                </c:pt>
                <c:pt idx="1">
                  <c:v>0</c:v>
                </c:pt>
                <c:pt idx="3">
                  <c:v>0.12</c:v>
                </c:pt>
                <c:pt idx="4">
                  <c:v>0.04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9C-4D0E-9376-9D1A458F9F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826999103148847"/>
          <c:y val="5.2916666666666667E-2"/>
          <c:w val="0.8458447038799739"/>
          <c:h val="7.2192222222222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1447530502207"/>
          <c:y val="0.18824115386599269"/>
          <c:w val="0.79962598388205663"/>
          <c:h val="0.692626502295352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13.34</c:v>
                </c:pt>
                <c:pt idx="1">
                  <c:v>11.31</c:v>
                </c:pt>
                <c:pt idx="3">
                  <c:v>8.27</c:v>
                </c:pt>
                <c:pt idx="4">
                  <c:v>16.510000000000002</c:v>
                </c:pt>
                <c:pt idx="6">
                  <c:v>12.31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25-48C4-BBA8-B7FC6F4D8FE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22.92</c:v>
                </c:pt>
                <c:pt idx="1">
                  <c:v>29.16</c:v>
                </c:pt>
                <c:pt idx="3">
                  <c:v>24.34</c:v>
                </c:pt>
                <c:pt idx="4">
                  <c:v>27.93</c:v>
                </c:pt>
                <c:pt idx="6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25-48C4-BBA8-B7FC6F4D8FE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33.57</c:v>
                </c:pt>
                <c:pt idx="1">
                  <c:v>27.18</c:v>
                </c:pt>
                <c:pt idx="3">
                  <c:v>36.25</c:v>
                </c:pt>
                <c:pt idx="4">
                  <c:v>24.12</c:v>
                </c:pt>
                <c:pt idx="6">
                  <c:v>30.31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25-48C4-BBA8-B7FC6F4D8FE8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30.13</c:v>
                </c:pt>
                <c:pt idx="1">
                  <c:v>32.35</c:v>
                </c:pt>
                <c:pt idx="3">
                  <c:v>31.13</c:v>
                </c:pt>
                <c:pt idx="4">
                  <c:v>31.39</c:v>
                </c:pt>
                <c:pt idx="6">
                  <c:v>31.26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25-48C4-BBA8-B7FC6F4D8FE8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0.04</c:v>
                </c:pt>
                <c:pt idx="1">
                  <c:v>0</c:v>
                </c:pt>
                <c:pt idx="3">
                  <c:v>0</c:v>
                </c:pt>
                <c:pt idx="4">
                  <c:v>0.04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25-48C4-BBA8-B7FC6F4D8F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554842413635132"/>
          <c:y val="5.2916666666666667E-2"/>
          <c:w val="0.8485662391487051"/>
          <c:h val="7.2192222222222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43149226080824"/>
          <c:y val="0.18824115386599269"/>
          <c:w val="0.80374067956629158"/>
          <c:h val="0.692626502295352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19.04</c:v>
                </c:pt>
                <c:pt idx="1">
                  <c:v>16.14</c:v>
                </c:pt>
                <c:pt idx="3">
                  <c:v>17.68</c:v>
                </c:pt>
                <c:pt idx="4">
                  <c:v>17.43</c:v>
                </c:pt>
                <c:pt idx="6">
                  <c:v>17.559999999999999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7-4B99-AE62-1D1B5164B96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32.229999999999997</c:v>
                </c:pt>
                <c:pt idx="1">
                  <c:v>24.39</c:v>
                </c:pt>
                <c:pt idx="3">
                  <c:v>26.8</c:v>
                </c:pt>
                <c:pt idx="4">
                  <c:v>29.72</c:v>
                </c:pt>
                <c:pt idx="6">
                  <c:v>28.23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F7-4B99-AE62-1D1B5164B96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20.59</c:v>
                </c:pt>
                <c:pt idx="1">
                  <c:v>20.2</c:v>
                </c:pt>
                <c:pt idx="3">
                  <c:v>22.03</c:v>
                </c:pt>
                <c:pt idx="4">
                  <c:v>18.690000000000001</c:v>
                </c:pt>
                <c:pt idx="6">
                  <c:v>20.39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F7-4B99-AE62-1D1B5164B96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28.1</c:v>
                </c:pt>
                <c:pt idx="1">
                  <c:v>39.020000000000003</c:v>
                </c:pt>
                <c:pt idx="3">
                  <c:v>33.24</c:v>
                </c:pt>
                <c:pt idx="4">
                  <c:v>34.11</c:v>
                </c:pt>
                <c:pt idx="6">
                  <c:v>33.67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F7-4B99-AE62-1D1B5164B96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0.04</c:v>
                </c:pt>
                <c:pt idx="1">
                  <c:v>0.25</c:v>
                </c:pt>
                <c:pt idx="3">
                  <c:v>0.25</c:v>
                </c:pt>
                <c:pt idx="4">
                  <c:v>0.04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7-4B99-AE62-1D1B5164B9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605049020102279"/>
          <c:y val="4.5861111111111109E-2"/>
          <c:w val="0.85196319962074996"/>
          <c:h val="7.2192222222222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448897252873282"/>
          <c:y val="1.7635248668337308E-2"/>
          <c:w val="0.62262396751310556"/>
          <c:h val="0.92932194920466837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02-48AB-AE42-F2C58A465F6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C02-48AB-AE42-F2C58A465F6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C02-48AB-AE42-F2C58A465F6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C02-48AB-AE42-F2C58A465F6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C02-48AB-AE42-F2C58A465F6E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C02-48AB-AE42-F2C58A465F6E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C02-48AB-AE42-F2C58A465F6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C02-48AB-AE42-F2C58A465F6E}"/>
              </c:ext>
            </c:extLst>
          </c:dPt>
          <c:dLbls>
            <c:dLbl>
              <c:idx val="0"/>
              <c:layout>
                <c:manualLayout>
                  <c:x val="-2.433943637062030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1C02-48AB-AE42-F2C58A465F6E}"/>
                </c:ext>
              </c:extLst>
            </c:dLbl>
            <c:dLbl>
              <c:idx val="1"/>
              <c:layout>
                <c:manualLayout>
                  <c:x val="-2.433943637062030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02-48AB-AE42-F2C58A465F6E}"/>
                </c:ext>
              </c:extLst>
            </c:dLbl>
            <c:dLbl>
              <c:idx val="2"/>
              <c:layout>
                <c:manualLayout>
                  <c:x val="-1.995248971312827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C02-48AB-AE42-F2C58A465F6E}"/>
                </c:ext>
              </c:extLst>
            </c:dLbl>
            <c:dLbl>
              <c:idx val="3"/>
              <c:layout>
                <c:manualLayout>
                  <c:x val="-2.2145963041874311E-2"/>
                  <c:y val="-8.132270443921251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02-48AB-AE42-F2C58A465F6E}"/>
                </c:ext>
              </c:extLst>
            </c:dLbl>
            <c:dLbl>
              <c:idx val="4"/>
              <c:layout>
                <c:manualLayout>
                  <c:x val="-2.4339436370620308E-2"/>
                  <c:y val="-2.2179175605281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C02-48AB-AE42-F2C58A465F6E}"/>
                </c:ext>
              </c:extLst>
            </c:dLbl>
            <c:dLbl>
              <c:idx val="5"/>
              <c:layout>
                <c:manualLayout>
                  <c:x val="-2.6532909699366346E-2"/>
                  <c:y val="-2.21791756052811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02-48AB-AE42-F2C58A465F6E}"/>
                </c:ext>
              </c:extLst>
            </c:dLbl>
            <c:dLbl>
              <c:idx val="6"/>
              <c:layout>
                <c:manualLayout>
                  <c:x val="-3.04846327627348E-2"/>
                  <c:y val="5.54479390132047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635880663997193E-2"/>
                      <c:h val="3.94013927823723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C02-48AB-AE42-F2C58A465F6E}"/>
                </c:ext>
              </c:extLst>
            </c:dLbl>
            <c:dLbl>
              <c:idx val="7"/>
              <c:layout>
                <c:manualLayout>
                  <c:x val="-2.8670174312407391E-2"/>
                  <c:y val="3.522370752769375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02-48AB-AE42-F2C58A465F6E}"/>
                </c:ext>
              </c:extLst>
            </c:dLbl>
            <c:dLbl>
              <c:idx val="8"/>
              <c:layout>
                <c:manualLayout>
                  <c:x val="-2.8670174312407391E-2"/>
                  <c:y val="4.4741153301677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02-48AB-AE42-F2C58A465F6E}"/>
                </c:ext>
              </c:extLst>
            </c:dLbl>
            <c:dLbl>
              <c:idx val="9"/>
              <c:layout>
                <c:manualLayout>
                  <c:x val="-2.86701743124073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02-48AB-AE42-F2C58A465F6E}"/>
                </c:ext>
              </c:extLst>
            </c:dLbl>
            <c:dLbl>
              <c:idx val="10"/>
              <c:layout>
                <c:manualLayout>
                  <c:x val="-3.34101307635431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02-48AB-AE42-F2C58A465F6E}"/>
                </c:ext>
              </c:extLst>
            </c:dLbl>
            <c:dLbl>
              <c:idx val="14"/>
              <c:layout>
                <c:manualLayout>
                  <c:x val="-3.3062967285956139E-2"/>
                  <c:y val="3.522370752769375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02-48AB-AE42-F2C58A465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Tabelle1!$A$2:$A$15</c:f>
              <c:strCache>
                <c:ptCount val="14"/>
                <c:pt idx="0">
                  <c:v>Tom &amp; Jerry</c:v>
                </c:pt>
                <c:pt idx="1">
                  <c:v>Benjamin Blümchen</c:v>
                </c:pt>
                <c:pt idx="2">
                  <c:v>Toggo/Toggolino</c:v>
                </c:pt>
                <c:pt idx="3">
                  <c:v>Conni</c:v>
                </c:pt>
                <c:pt idx="4">
                  <c:v>Frozen</c:v>
                </c:pt>
                <c:pt idx="5">
                  <c:v>Spirit: wild und frei</c:v>
                </c:pt>
                <c:pt idx="6">
                  <c:v>Sendung mit der Maus</c:v>
                </c:pt>
                <c:pt idx="7">
                  <c:v>Miraculous/Ladybug</c:v>
                </c:pt>
                <c:pt idx="8">
                  <c:v>Pj Masks</c:v>
                </c:pt>
                <c:pt idx="9">
                  <c:v>Mascha und der Bär</c:v>
                </c:pt>
                <c:pt idx="10">
                  <c:v>Feuerwehrmann Sam</c:v>
                </c:pt>
                <c:pt idx="11">
                  <c:v>Sandmann/Sandmännchen</c:v>
                </c:pt>
                <c:pt idx="12">
                  <c:v>Peppa Pig/Wutz</c:v>
                </c:pt>
                <c:pt idx="13">
                  <c:v>Paw Patrol</c:v>
                </c:pt>
              </c:strCache>
            </c:strRef>
          </c:cat>
          <c:val>
            <c:numRef>
              <c:f>Tabelle1!$B$2:$B$15</c:f>
              <c:numCache>
                <c:formatCode>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3.89</c:v>
                </c:pt>
                <c:pt idx="8">
                  <c:v>4.13</c:v>
                </c:pt>
                <c:pt idx="9">
                  <c:v>2.57</c:v>
                </c:pt>
                <c:pt idx="10">
                  <c:v>3.97</c:v>
                </c:pt>
                <c:pt idx="11">
                  <c:v>2.0699999999999998</c:v>
                </c:pt>
                <c:pt idx="12">
                  <c:v>8.24</c:v>
                </c:pt>
                <c:pt idx="13">
                  <c:v>18.61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C02-48AB-AE42-F2C58A465F6E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C02-48AB-AE42-F2C58A465F6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1C02-48AB-AE42-F2C58A465F6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C02-48AB-AE42-F2C58A465F6E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C02-48AB-AE42-F2C58A465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Tabelle1!$A$2:$A$15</c:f>
              <c:strCache>
                <c:ptCount val="14"/>
                <c:pt idx="0">
                  <c:v>Tom &amp; Jerry</c:v>
                </c:pt>
                <c:pt idx="1">
                  <c:v>Benjamin Blümchen</c:v>
                </c:pt>
                <c:pt idx="2">
                  <c:v>Toggo/Toggolino</c:v>
                </c:pt>
                <c:pt idx="3">
                  <c:v>Conni</c:v>
                </c:pt>
                <c:pt idx="4">
                  <c:v>Frozen</c:v>
                </c:pt>
                <c:pt idx="5">
                  <c:v>Spirit: wild und frei</c:v>
                </c:pt>
                <c:pt idx="6">
                  <c:v>Sendung mit der Maus</c:v>
                </c:pt>
                <c:pt idx="7">
                  <c:v>Miraculous/Ladybug</c:v>
                </c:pt>
                <c:pt idx="8">
                  <c:v>Pj Masks</c:v>
                </c:pt>
                <c:pt idx="9">
                  <c:v>Mascha und der Bär</c:v>
                </c:pt>
                <c:pt idx="10">
                  <c:v>Feuerwehrmann Sam</c:v>
                </c:pt>
                <c:pt idx="11">
                  <c:v>Sandmann/Sandmännchen</c:v>
                </c:pt>
                <c:pt idx="12">
                  <c:v>Peppa Pig/Wutz</c:v>
                </c:pt>
                <c:pt idx="13">
                  <c:v>Paw Patrol</c:v>
                </c:pt>
              </c:strCache>
            </c:strRef>
          </c:cat>
          <c:val>
            <c:numRef>
              <c:f>Tabelle1!$C$2:$C$15</c:f>
              <c:numCache>
                <c:formatCode>0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0.39</c:v>
                </c:pt>
                <c:pt idx="9">
                  <c:v>2.7</c:v>
                </c:pt>
                <c:pt idx="10">
                  <c:v>3.59</c:v>
                </c:pt>
                <c:pt idx="11">
                  <c:v>6.5</c:v>
                </c:pt>
                <c:pt idx="12">
                  <c:v>13.4</c:v>
                </c:pt>
                <c:pt idx="13">
                  <c:v>15.14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C02-48AB-AE42-F2C58A465F6E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1C02-48AB-AE42-F2C58A465F6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C02-48AB-AE42-F2C58A465F6E}"/>
                </c:ext>
              </c:extLst>
            </c:dLbl>
            <c:dLbl>
              <c:idx val="2"/>
              <c:layout>
                <c:manualLayout>
                  <c:x val="-2.6201816126830386E-2"/>
                  <c:y val="8.7319588997172943E-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668514020267003E-2"/>
                      <c:h val="2.83118049797313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1C02-48AB-AE42-F2C58A465F6E}"/>
                </c:ext>
              </c:extLst>
            </c:dLbl>
            <c:dLbl>
              <c:idx val="3"/>
              <c:layout>
                <c:manualLayout>
                  <c:x val="-2.4339436370620308E-2"/>
                  <c:y val="-8.132270443921251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C02-48AB-AE42-F2C58A465F6E}"/>
                </c:ext>
              </c:extLst>
            </c:dLbl>
            <c:dLbl>
              <c:idx val="4"/>
              <c:layout>
                <c:manualLayout>
                  <c:x val="-2.433943637062030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C02-48AB-AE42-F2C58A465F6E}"/>
                </c:ext>
              </c:extLst>
            </c:dLbl>
            <c:dLbl>
              <c:idx val="5"/>
              <c:layout>
                <c:manualLayout>
                  <c:x val="-2.4339436370620308E-2"/>
                  <c:y val="-8.132270443921251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C02-48AB-AE42-F2C58A465F6E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C02-48AB-AE42-F2C58A465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Tabelle1!$A$2:$A$15</c:f>
              <c:strCache>
                <c:ptCount val="14"/>
                <c:pt idx="0">
                  <c:v>Tom &amp; Jerry</c:v>
                </c:pt>
                <c:pt idx="1">
                  <c:v>Benjamin Blümchen</c:v>
                </c:pt>
                <c:pt idx="2">
                  <c:v>Toggo/Toggolino</c:v>
                </c:pt>
                <c:pt idx="3">
                  <c:v>Conni</c:v>
                </c:pt>
                <c:pt idx="4">
                  <c:v>Frozen</c:v>
                </c:pt>
                <c:pt idx="5">
                  <c:v>Spirit: wild und frei</c:v>
                </c:pt>
                <c:pt idx="6">
                  <c:v>Sendung mit der Maus</c:v>
                </c:pt>
                <c:pt idx="7">
                  <c:v>Miraculous/Ladybug</c:v>
                </c:pt>
                <c:pt idx="8">
                  <c:v>Pj Masks</c:v>
                </c:pt>
                <c:pt idx="9">
                  <c:v>Mascha und der Bär</c:v>
                </c:pt>
                <c:pt idx="10">
                  <c:v>Feuerwehrmann Sam</c:v>
                </c:pt>
                <c:pt idx="11">
                  <c:v>Sandmann/Sandmännchen</c:v>
                </c:pt>
                <c:pt idx="12">
                  <c:v>Peppa Pig/Wutz</c:v>
                </c:pt>
                <c:pt idx="13">
                  <c:v>Paw Patrol</c:v>
                </c:pt>
              </c:strCache>
            </c:strRef>
          </c:cat>
          <c:val>
            <c:numRef>
              <c:f>Tabelle1!$D$2:$D$15</c:f>
              <c:numCache>
                <c:formatCode>0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1.91</c:v>
                </c:pt>
                <c:pt idx="8">
                  <c:v>2.2200000000000002</c:v>
                </c:pt>
                <c:pt idx="9">
                  <c:v>2.64</c:v>
                </c:pt>
                <c:pt idx="10">
                  <c:v>3.78</c:v>
                </c:pt>
                <c:pt idx="11">
                  <c:v>4.33</c:v>
                </c:pt>
                <c:pt idx="12">
                  <c:v>10.87</c:v>
                </c:pt>
                <c:pt idx="13">
                  <c:v>16.84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C02-48AB-AE42-F2C58A465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668544"/>
        <c:axId val="506672808"/>
      </c:barChart>
      <c:catAx>
        <c:axId val="50666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40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crossAx val="506668544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'K14 Lieblingss. wo gesehen'!$B$24</c:f>
              <c:strCache>
                <c:ptCount val="1"/>
                <c:pt idx="0">
                  <c:v>eher im normalen Fernsehprogramm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'K14 Lieblingss. wo gesehen'!$A$25:$A$31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'K14 Lieblingss. wo gesehen'!$B$25:$B$31</c:f>
              <c:numCache>
                <c:formatCode>0.00;\-0.00</c:formatCode>
                <c:ptCount val="7"/>
                <c:pt idx="0">
                  <c:v>21.5</c:v>
                </c:pt>
                <c:pt idx="1">
                  <c:v>19.16</c:v>
                </c:pt>
                <c:pt idx="3">
                  <c:v>21.130000000000003</c:v>
                </c:pt>
                <c:pt idx="4">
                  <c:v>19.54</c:v>
                </c:pt>
                <c:pt idx="6">
                  <c:v>20.330000000000002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2-4623-8F7F-1A34D7391949}"/>
            </c:ext>
          </c:extLst>
        </c:ser>
        <c:ser>
          <c:idx val="1"/>
          <c:order val="1"/>
          <c:tx>
            <c:strRef>
              <c:f>'K14 Lieblingss. wo gesehen'!$C$24</c:f>
              <c:strCache>
                <c:ptCount val="1"/>
                <c:pt idx="0">
                  <c:v>beides gleich viel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'K14 Lieblingss. wo gesehen'!$A$25:$A$31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'K14 Lieblingss. wo gesehen'!$C$25:$C$31</c:f>
              <c:numCache>
                <c:formatCode>0.00;\-0.00</c:formatCode>
                <c:ptCount val="7"/>
                <c:pt idx="0">
                  <c:v>13.03</c:v>
                </c:pt>
                <c:pt idx="1">
                  <c:v>16.149999999999999</c:v>
                </c:pt>
                <c:pt idx="3">
                  <c:v>15.29</c:v>
                </c:pt>
                <c:pt idx="4">
                  <c:v>13.9</c:v>
                </c:pt>
                <c:pt idx="6">
                  <c:v>14.59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2-4623-8F7F-1A34D7391949}"/>
            </c:ext>
          </c:extLst>
        </c:ser>
        <c:ser>
          <c:idx val="2"/>
          <c:order val="2"/>
          <c:tx>
            <c:strRef>
              <c:f>'K14 Lieblingss. wo gesehen'!$D$24</c:f>
              <c:strCache>
                <c:ptCount val="1"/>
                <c:pt idx="0">
                  <c:v>eher online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'K14 Lieblingss. wo gesehen'!$A$25:$A$31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'K14 Lieblingss. wo gesehen'!$D$25:$D$31</c:f>
              <c:numCache>
                <c:formatCode>0.00_ ;\-0.00\ </c:formatCode>
                <c:ptCount val="7"/>
                <c:pt idx="0">
                  <c:v>64.45</c:v>
                </c:pt>
                <c:pt idx="1">
                  <c:v>64.08</c:v>
                </c:pt>
                <c:pt idx="3">
                  <c:v>63.14</c:v>
                </c:pt>
                <c:pt idx="4">
                  <c:v>65.37</c:v>
                </c:pt>
                <c:pt idx="6" formatCode="0.00;\-0.00">
                  <c:v>64.27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22-4623-8F7F-1A34D7391949}"/>
            </c:ext>
          </c:extLst>
        </c:ser>
        <c:ser>
          <c:idx val="3"/>
          <c:order val="3"/>
          <c:tx>
            <c:strRef>
              <c:f>'K14 Lieblingss. wo gesehen'!$E$24</c:f>
              <c:strCache>
                <c:ptCount val="1"/>
                <c:pt idx="0">
                  <c:v>weiß nicht/k. 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'K14 Lieblingss. wo gesehen'!$A$25:$A$31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'K14 Lieblingss. wo gesehen'!$E$25:$E$31</c:f>
              <c:numCache>
                <c:formatCode>0.00;\-0.00</c:formatCode>
                <c:ptCount val="7"/>
                <c:pt idx="0">
                  <c:v>1.02</c:v>
                </c:pt>
                <c:pt idx="1">
                  <c:v>0.61</c:v>
                </c:pt>
                <c:pt idx="3">
                  <c:v>0.44</c:v>
                </c:pt>
                <c:pt idx="4">
                  <c:v>1.19</c:v>
                </c:pt>
                <c:pt idx="6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22-4623-8F7F-1A34D7391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102825775"/>
        <c:axId val="79834063"/>
      </c:barChart>
      <c:catAx>
        <c:axId val="210282577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834063"/>
        <c:crossesAt val="0"/>
        <c:auto val="1"/>
        <c:lblAlgn val="ctr"/>
        <c:lblOffset val="100"/>
        <c:noMultiLvlLbl val="0"/>
      </c:catAx>
      <c:valAx>
        <c:axId val="7983406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0282577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1799110750506596E-2"/>
          <c:y val="3.7037037037037035E-2"/>
          <c:w val="0.88015709589958557"/>
          <c:h val="7.441458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17250309224332"/>
          <c:y val="2.5810211963969064E-2"/>
          <c:w val="0.51046606458463706"/>
          <c:h val="0.90319548076190148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D8-4C1B-8E7F-C6058B9347F9}"/>
              </c:ext>
            </c:extLst>
          </c:dPt>
          <c:dPt>
            <c:idx val="3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D8-4C1B-8E7F-C6058B9347F9}"/>
              </c:ext>
            </c:extLst>
          </c:dPt>
          <c:dPt>
            <c:idx val="5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D8-4C1B-8E7F-C6058B9347F9}"/>
              </c:ext>
            </c:extLst>
          </c:dPt>
          <c:dPt>
            <c:idx val="7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FD8-4C1B-8E7F-C6058B9347F9}"/>
              </c:ext>
            </c:extLst>
          </c:dPt>
          <c:dPt>
            <c:idx val="9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FD8-4C1B-8E7F-C6058B9347F9}"/>
              </c:ext>
            </c:extLst>
          </c:dPt>
          <c:dPt>
            <c:idx val="11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FD8-4C1B-8E7F-C6058B9347F9}"/>
              </c:ext>
            </c:extLst>
          </c:dPt>
          <c:dPt>
            <c:idx val="13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FD8-4C1B-8E7F-C6058B9347F9}"/>
              </c:ext>
            </c:extLst>
          </c:dPt>
          <c:dPt>
            <c:idx val="15"/>
            <c:invertIfNegative val="0"/>
            <c:bubble3D val="0"/>
            <c:spPr>
              <a:solidFill>
                <a:srgbClr val="C0201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FD8-4C1B-8E7F-C6058B9347F9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FD8-4C1B-8E7F-C6058B9347F9}"/>
                </c:ext>
              </c:extLst>
            </c:dLbl>
            <c:dLbl>
              <c:idx val="2"/>
              <c:layout>
                <c:manualLayout>
                  <c:x val="-2.9320648240390986E-2"/>
                  <c:y val="-2.20765018583373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FD8-4C1B-8E7F-C6058B9347F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FD8-4C1B-8E7F-C6058B9347F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3FD8-4C1B-8E7F-C6058B9347F9}"/>
                </c:ext>
              </c:extLst>
            </c:dLbl>
            <c:dLbl>
              <c:idx val="5"/>
              <c:layout>
                <c:manualLayout>
                  <c:x val="-1.4086832401477921E-2"/>
                  <c:y val="4.48257286158224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D8-4C1B-8E7F-C6058B9347F9}"/>
                </c:ext>
              </c:extLst>
            </c:dLbl>
            <c:dLbl>
              <c:idx val="6"/>
              <c:layout>
                <c:manualLayout>
                  <c:x val="-3.377484275585385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FD8-4C1B-8E7F-C6058B9347F9}"/>
                </c:ext>
              </c:extLst>
            </c:dLbl>
            <c:dLbl>
              <c:idx val="7"/>
              <c:layout>
                <c:manualLayout>
                  <c:x val="-2.8670174312407391E-2"/>
                  <c:y val="3.522370752769375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D8-4C1B-8E7F-C6058B9347F9}"/>
                </c:ext>
              </c:extLst>
            </c:dLbl>
            <c:dLbl>
              <c:idx val="8"/>
              <c:layout>
                <c:manualLayout>
                  <c:x val="-2.8670174312407391E-2"/>
                  <c:y val="4.4741153301677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FD8-4C1B-8E7F-C6058B9347F9}"/>
                </c:ext>
              </c:extLst>
            </c:dLbl>
            <c:dLbl>
              <c:idx val="9"/>
              <c:layout>
                <c:manualLayout>
                  <c:x val="-2.86701743124073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D8-4C1B-8E7F-C6058B9347F9}"/>
                </c:ext>
              </c:extLst>
            </c:dLbl>
            <c:dLbl>
              <c:idx val="10"/>
              <c:layout>
                <c:manualLayout>
                  <c:x val="-3.34101307635431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FD8-4C1B-8E7F-C6058B9347F9}"/>
                </c:ext>
              </c:extLst>
            </c:dLbl>
            <c:dLbl>
              <c:idx val="14"/>
              <c:layout>
                <c:manualLayout>
                  <c:x val="-3.3062967285956139E-2"/>
                  <c:y val="3.522370752769375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FD8-4C1B-8E7F-C6058B934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keine</c:v>
                </c:pt>
                <c:pt idx="1">
                  <c:v>Checker Tobi/Checker Julian</c:v>
                </c:pt>
                <c:pt idx="2">
                  <c:v>Wissen macht Ah</c:v>
                </c:pt>
                <c:pt idx="3">
                  <c:v>Kikaninchen</c:v>
                </c:pt>
                <c:pt idx="4">
                  <c:v>Willi wills wissen</c:v>
                </c:pt>
                <c:pt idx="5">
                  <c:v>Sandmann/Sandmännchen</c:v>
                </c:pt>
                <c:pt idx="6">
                  <c:v>Anna und die (wilden/Haus-)Tiere</c:v>
                </c:pt>
                <c:pt idx="7">
                  <c:v>Löwenzahn/Löwenzähnchen</c:v>
                </c:pt>
                <c:pt idx="8">
                  <c:v>Sendung mit dem Elefanten</c:v>
                </c:pt>
                <c:pt idx="9">
                  <c:v>Sesamstraße</c:v>
                </c:pt>
                <c:pt idx="10">
                  <c:v>Woozle Goozle</c:v>
                </c:pt>
                <c:pt idx="11">
                  <c:v>Sendung mit der Maus/Die Maus</c:v>
                </c:pt>
              </c:strCache>
            </c:strRef>
          </c:cat>
          <c:val>
            <c:numRef>
              <c:f>Tabelle1!$B$2:$B$13</c:f>
              <c:numCache>
                <c:formatCode>0</c:formatCode>
                <c:ptCount val="12"/>
                <c:pt idx="0">
                  <c:v>27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2.0299999999999998</c:v>
                </c:pt>
                <c:pt idx="7">
                  <c:v>3.9</c:v>
                </c:pt>
                <c:pt idx="8">
                  <c:v>3.35</c:v>
                </c:pt>
                <c:pt idx="9">
                  <c:v>3.16</c:v>
                </c:pt>
                <c:pt idx="10">
                  <c:v>13.36</c:v>
                </c:pt>
                <c:pt idx="11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FD8-4C1B-8E7F-C6058B9347F9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3FD8-4C1B-8E7F-C6058B9347F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3FD8-4C1B-8E7F-C6058B9347F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3FD8-4C1B-8E7F-C6058B9347F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3FD8-4C1B-8E7F-C6058B9347F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3FD8-4C1B-8E7F-C6058B9347F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3FD8-4C1B-8E7F-C6058B9347F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3FD8-4C1B-8E7F-C6058B934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keine</c:v>
                </c:pt>
                <c:pt idx="1">
                  <c:v>Checker Tobi/Checker Julian</c:v>
                </c:pt>
                <c:pt idx="2">
                  <c:v>Wissen macht Ah</c:v>
                </c:pt>
                <c:pt idx="3">
                  <c:v>Kikaninchen</c:v>
                </c:pt>
                <c:pt idx="4">
                  <c:v>Willi wills wissen</c:v>
                </c:pt>
                <c:pt idx="5">
                  <c:v>Sandmann/Sandmännchen</c:v>
                </c:pt>
                <c:pt idx="6">
                  <c:v>Anna und die (wilden/Haus-)Tiere</c:v>
                </c:pt>
                <c:pt idx="7">
                  <c:v>Löwenzahn/Löwenzähnchen</c:v>
                </c:pt>
                <c:pt idx="8">
                  <c:v>Sendung mit dem Elefanten</c:v>
                </c:pt>
                <c:pt idx="9">
                  <c:v>Sesamstraße</c:v>
                </c:pt>
                <c:pt idx="10">
                  <c:v>Woozle Goozle</c:v>
                </c:pt>
                <c:pt idx="11">
                  <c:v>Sendung mit der Maus/Die Maus</c:v>
                </c:pt>
              </c:strCache>
            </c:strRef>
          </c:cat>
          <c:val>
            <c:numRef>
              <c:f>Tabelle1!$C$2:$C$13</c:f>
              <c:numCache>
                <c:formatCode>0</c:formatCode>
                <c:ptCount val="12"/>
                <c:pt idx="0">
                  <c:v>45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1.3</c:v>
                </c:pt>
                <c:pt idx="7">
                  <c:v>1.29</c:v>
                </c:pt>
                <c:pt idx="8">
                  <c:v>3.31</c:v>
                </c:pt>
                <c:pt idx="9">
                  <c:v>4.91</c:v>
                </c:pt>
                <c:pt idx="10">
                  <c:v>9.17</c:v>
                </c:pt>
                <c:pt idx="11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FD8-4C1B-8E7F-C6058B9347F9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3FD8-4C1B-8E7F-C6058B9347F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3FD8-4C1B-8E7F-C6058B9347F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3FD8-4C1B-8E7F-C6058B9347F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3FD8-4C1B-8E7F-C6058B9347F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3FD8-4C1B-8E7F-C6058B9347F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3FD8-4C1B-8E7F-C6058B934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keine</c:v>
                </c:pt>
                <c:pt idx="1">
                  <c:v>Checker Tobi/Checker Julian</c:v>
                </c:pt>
                <c:pt idx="2">
                  <c:v>Wissen macht Ah</c:v>
                </c:pt>
                <c:pt idx="3">
                  <c:v>Kikaninchen</c:v>
                </c:pt>
                <c:pt idx="4">
                  <c:v>Willi wills wissen</c:v>
                </c:pt>
                <c:pt idx="5">
                  <c:v>Sandmann/Sandmännchen</c:v>
                </c:pt>
                <c:pt idx="6">
                  <c:v>Anna und die (wilden/Haus-)Tiere</c:v>
                </c:pt>
                <c:pt idx="7">
                  <c:v>Löwenzahn/Löwenzähnchen</c:v>
                </c:pt>
                <c:pt idx="8">
                  <c:v>Sendung mit dem Elefanten</c:v>
                </c:pt>
                <c:pt idx="9">
                  <c:v>Sesamstraße</c:v>
                </c:pt>
                <c:pt idx="10">
                  <c:v>Woozle Goozle</c:v>
                </c:pt>
                <c:pt idx="11">
                  <c:v>Sendung mit der Maus/Die Maus</c:v>
                </c:pt>
              </c:strCache>
            </c:strRef>
          </c:cat>
          <c:val>
            <c:numRef>
              <c:f>Tabelle1!$D$2:$D$13</c:f>
              <c:numCache>
                <c:formatCode>0</c:formatCode>
                <c:ptCount val="12"/>
                <c:pt idx="0">
                  <c:v>36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1.66</c:v>
                </c:pt>
                <c:pt idx="7">
                  <c:v>2.57</c:v>
                </c:pt>
                <c:pt idx="8">
                  <c:v>3.33</c:v>
                </c:pt>
                <c:pt idx="9">
                  <c:v>4.05</c:v>
                </c:pt>
                <c:pt idx="10">
                  <c:v>11.22</c:v>
                </c:pt>
                <c:pt idx="11">
                  <c:v>21.55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FD8-4C1B-8E7F-C6058B93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06668544"/>
        <c:axId val="506672808"/>
      </c:barChart>
      <c:catAx>
        <c:axId val="50666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6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6668544"/>
        <c:crosses val="autoZero"/>
        <c:crossBetween val="between"/>
        <c:majorUnit val="20"/>
        <c:minorUnit val="5"/>
      </c:valAx>
      <c:spPr>
        <a:solidFill>
          <a:srgbClr val="F2F2F2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859800990818345"/>
          <c:y val="5.5712105775711555E-2"/>
          <c:w val="0.51522176319525781"/>
          <c:h val="0.86874998182125385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Tabelle1!$A$2:$A$15</c:f>
              <c:strCache>
                <c:ptCount val="14"/>
                <c:pt idx="0">
                  <c:v>Internet</c:v>
                </c:pt>
                <c:pt idx="1">
                  <c:v>Handy/Smartphone</c:v>
                </c:pt>
                <c:pt idx="2">
                  <c:v>Fernsehgerät</c:v>
                </c:pt>
                <c:pt idx="3">
                  <c:v>Laptop/PC</c:v>
                </c:pt>
                <c:pt idx="4">
                  <c:v>Tablet (z.B. iPad, Samsung Galaxy Pad)</c:v>
                </c:pt>
                <c:pt idx="5">
                  <c:v>Streaming-Abonnement (z.B. Netflix, Prime Video, DAZN)</c:v>
                </c:pt>
                <c:pt idx="6">
                  <c:v>Feste oder tragbare Spielkonsole (z.B. Playstation, Wii…)</c:v>
                </c:pt>
                <c:pt idx="7">
                  <c:v>Radio/Radio in Stereo-Anlage</c:v>
                </c:pt>
                <c:pt idx="8">
                  <c:v>DVD-Player (der nicht in den PC integriert ist)</c:v>
                </c:pt>
                <c:pt idx="9">
                  <c:v>CD-/MP3-/Kassetten-Player oder iPod</c:v>
                </c:pt>
                <c:pt idx="10">
                  <c:v>Internet-Radio/digitales Radio/DAB</c:v>
                </c:pt>
                <c:pt idx="11">
                  <c:v>Sprachassistent (z.B. Alexa, Google Home...)</c:v>
                </c:pt>
                <c:pt idx="12">
                  <c:v>Kindercomputer/Computer/Laptop speziell für Kinder</c:v>
                </c:pt>
                <c:pt idx="13">
                  <c:v>Pay-TV-Abonnement (z.B. Sky, Disney Junior...)</c:v>
                </c:pt>
              </c:strCache>
            </c:strRef>
          </c:cat>
          <c:val>
            <c:numRef>
              <c:f>Tabelle1!$B$2:$B$15</c:f>
              <c:numCache>
                <c:formatCode>0</c:formatCode>
                <c:ptCount val="14"/>
                <c:pt idx="0">
                  <c:v>99.55</c:v>
                </c:pt>
                <c:pt idx="1">
                  <c:v>97.26</c:v>
                </c:pt>
                <c:pt idx="2">
                  <c:v>96.78</c:v>
                </c:pt>
                <c:pt idx="3">
                  <c:v>90.29</c:v>
                </c:pt>
                <c:pt idx="4">
                  <c:v>75.53</c:v>
                </c:pt>
                <c:pt idx="5">
                  <c:v>72.569999999999993</c:v>
                </c:pt>
                <c:pt idx="6">
                  <c:v>66.680000000000007</c:v>
                </c:pt>
                <c:pt idx="7">
                  <c:v>65.97</c:v>
                </c:pt>
                <c:pt idx="8">
                  <c:v>45.88</c:v>
                </c:pt>
                <c:pt idx="9">
                  <c:v>44.11</c:v>
                </c:pt>
                <c:pt idx="10">
                  <c:v>38.630000000000003</c:v>
                </c:pt>
                <c:pt idx="11">
                  <c:v>28.91</c:v>
                </c:pt>
                <c:pt idx="12">
                  <c:v>28.82</c:v>
                </c:pt>
                <c:pt idx="13">
                  <c:v>19.760000000000002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F-4EC7-A807-12E6840F4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506668544"/>
        <c:crosses val="max"/>
        <c:crossBetween val="between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'K18 Wissenssendung wo ges'!$B$24</c:f>
              <c:strCache>
                <c:ptCount val="1"/>
                <c:pt idx="0">
                  <c:v>eher im normalen Fernsehprogramm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'K18 Wissenssendung wo ges'!$A$25:$A$31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'K18 Wissenssendung wo ges'!$B$25:$B$31</c:f>
              <c:numCache>
                <c:formatCode>0.00;\-0.00</c:formatCode>
                <c:ptCount val="7"/>
                <c:pt idx="0">
                  <c:v>54.78</c:v>
                </c:pt>
                <c:pt idx="1">
                  <c:v>48.680000000000007</c:v>
                </c:pt>
                <c:pt idx="3">
                  <c:v>56.849999999999994</c:v>
                </c:pt>
                <c:pt idx="4">
                  <c:v>46.75</c:v>
                </c:pt>
                <c:pt idx="6">
                  <c:v>52.06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3-4FA9-A849-C3A8EA5CD3D3}"/>
            </c:ext>
          </c:extLst>
        </c:ser>
        <c:ser>
          <c:idx val="1"/>
          <c:order val="1"/>
          <c:tx>
            <c:strRef>
              <c:f>'K18 Wissenssendung wo ges'!$C$24</c:f>
              <c:strCache>
                <c:ptCount val="1"/>
                <c:pt idx="0">
                  <c:v>beides gleich viel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'K18 Wissenssendung wo ges'!$A$25:$A$31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'K18 Wissenssendung wo ges'!$C$25:$C$31</c:f>
              <c:numCache>
                <c:formatCode>0.00;\-0.00</c:formatCode>
                <c:ptCount val="7"/>
                <c:pt idx="0">
                  <c:v>15.91</c:v>
                </c:pt>
                <c:pt idx="1">
                  <c:v>22.08</c:v>
                </c:pt>
                <c:pt idx="3">
                  <c:v>10.73</c:v>
                </c:pt>
                <c:pt idx="4">
                  <c:v>27.47</c:v>
                </c:pt>
                <c:pt idx="6">
                  <c:v>18.66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3-4FA9-A849-C3A8EA5CD3D3}"/>
            </c:ext>
          </c:extLst>
        </c:ser>
        <c:ser>
          <c:idx val="2"/>
          <c:order val="2"/>
          <c:tx>
            <c:strRef>
              <c:f>'K18 Wissenssendung wo ges'!$D$24</c:f>
              <c:strCache>
                <c:ptCount val="1"/>
                <c:pt idx="0">
                  <c:v>eher online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'K18 Wissenssendung wo ges'!$A$25:$A$31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'K18 Wissenssendung wo ges'!$D$25:$D$31</c:f>
              <c:numCache>
                <c:formatCode>0.00_ ;\-0.00\ </c:formatCode>
                <c:ptCount val="7"/>
                <c:pt idx="0">
                  <c:v>29.04</c:v>
                </c:pt>
                <c:pt idx="1">
                  <c:v>28.5</c:v>
                </c:pt>
                <c:pt idx="3">
                  <c:v>32.230000000000004</c:v>
                </c:pt>
                <c:pt idx="4">
                  <c:v>24.98</c:v>
                </c:pt>
                <c:pt idx="6" formatCode="0.00;\-0.00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43-4FA9-A849-C3A8EA5CD3D3}"/>
            </c:ext>
          </c:extLst>
        </c:ser>
        <c:ser>
          <c:idx val="3"/>
          <c:order val="3"/>
          <c:tx>
            <c:strRef>
              <c:f>'K18 Wissenssendung wo ges'!$E$24</c:f>
              <c:strCache>
                <c:ptCount val="1"/>
                <c:pt idx="0">
                  <c:v>weiß nicht/k. 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'K18 Wissenssendung wo ges'!$A$25:$A$31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'K18 Wissenssendung wo ges'!$E$25:$E$31</c:f>
              <c:numCache>
                <c:formatCode>0.00;\-0.00</c:formatCode>
                <c:ptCount val="7"/>
                <c:pt idx="0">
                  <c:v>0.27</c:v>
                </c:pt>
                <c:pt idx="1">
                  <c:v>0.75</c:v>
                </c:pt>
                <c:pt idx="3">
                  <c:v>0.19</c:v>
                </c:pt>
                <c:pt idx="4">
                  <c:v>0.8</c:v>
                </c:pt>
                <c:pt idx="6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43-4FA9-A849-C3A8EA5CD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102825775"/>
        <c:axId val="79834063"/>
      </c:barChart>
      <c:catAx>
        <c:axId val="210282577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834063"/>
        <c:crossesAt val="0"/>
        <c:auto val="1"/>
        <c:lblAlgn val="ctr"/>
        <c:lblOffset val="100"/>
        <c:noMultiLvlLbl val="0"/>
      </c:catAx>
      <c:valAx>
        <c:axId val="7983406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0282577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8054783457652618E-2"/>
          <c:y val="3.7037037037037035E-2"/>
          <c:w val="0.89390138888888893"/>
          <c:h val="7.441458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54972804972806"/>
          <c:y val="0.15770121939246373"/>
          <c:w val="0.83637956487956489"/>
          <c:h val="0.7256488044979414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'K2 Bücher u Hörspiele'!$A$4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Hörspiele'!$B$3:$H$3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Hörspiele'!$B$4:$H$4</c:f>
              <c:numCache>
                <c:formatCode>0.00;\-0.00</c:formatCode>
                <c:ptCount val="7"/>
                <c:pt idx="0">
                  <c:v>62.39</c:v>
                </c:pt>
                <c:pt idx="1">
                  <c:v>76.959999999999994</c:v>
                </c:pt>
                <c:pt idx="3">
                  <c:v>67.849999999999994</c:v>
                </c:pt>
                <c:pt idx="4">
                  <c:v>71.86</c:v>
                </c:pt>
                <c:pt idx="6">
                  <c:v>69.819999999999993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0B-49C8-A674-1B78BEF0D91C}"/>
            </c:ext>
          </c:extLst>
        </c:ser>
        <c:ser>
          <c:idx val="1"/>
          <c:order val="1"/>
          <c:tx>
            <c:strRef>
              <c:f>'K2 Bücher u Hörspiele'!$A$5</c:f>
              <c:strCache>
                <c:ptCount val="1"/>
                <c:pt idx="0">
                  <c:v>ein-/mehrmals in der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Hörspiele'!$B$3:$H$3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Hörspiele'!$B$5:$H$5</c:f>
              <c:numCache>
                <c:formatCode>0.00;\-0.00</c:formatCode>
                <c:ptCount val="7"/>
                <c:pt idx="0">
                  <c:v>27.79</c:v>
                </c:pt>
                <c:pt idx="1">
                  <c:v>17.25</c:v>
                </c:pt>
                <c:pt idx="3">
                  <c:v>22.88</c:v>
                </c:pt>
                <c:pt idx="4">
                  <c:v>21.94</c:v>
                </c:pt>
                <c:pt idx="6">
                  <c:v>22.42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0B-49C8-A674-1B78BEF0D91C}"/>
            </c:ext>
          </c:extLst>
        </c:ser>
        <c:ser>
          <c:idx val="2"/>
          <c:order val="2"/>
          <c:tx>
            <c:strRef>
              <c:f>'K2 Bücher u Hörspiele'!$A$6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Hörspiele'!$B$3:$H$3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Hörspiele'!$B$6:$H$6</c:f>
              <c:numCache>
                <c:formatCode>0.00;\-0.00</c:formatCode>
                <c:ptCount val="7"/>
                <c:pt idx="0">
                  <c:v>7.32</c:v>
                </c:pt>
                <c:pt idx="1">
                  <c:v>4.99</c:v>
                </c:pt>
                <c:pt idx="3">
                  <c:v>6.34</c:v>
                </c:pt>
                <c:pt idx="4">
                  <c:v>5.92</c:v>
                </c:pt>
                <c:pt idx="6">
                  <c:v>6.13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0B-49C8-A674-1B78BEF0D91C}"/>
            </c:ext>
          </c:extLst>
        </c:ser>
        <c:ser>
          <c:idx val="3"/>
          <c:order val="3"/>
          <c:tx>
            <c:strRef>
              <c:f>'K2 Bücher u Hörspiele'!$A$7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Hörspiele'!$B$3:$H$3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Hörspiele'!$B$7:$H$7</c:f>
              <c:numCache>
                <c:formatCode>0.00;\-0.00</c:formatCode>
                <c:ptCount val="7"/>
                <c:pt idx="0">
                  <c:v>1.72</c:v>
                </c:pt>
                <c:pt idx="1">
                  <c:v>0.81</c:v>
                </c:pt>
                <c:pt idx="3">
                  <c:v>2.21</c:v>
                </c:pt>
                <c:pt idx="4">
                  <c:v>0.25</c:v>
                </c:pt>
                <c:pt idx="6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0B-49C8-A674-1B78BEF0D91C}"/>
            </c:ext>
          </c:extLst>
        </c:ser>
        <c:ser>
          <c:idx val="4"/>
          <c:order val="4"/>
          <c:tx>
            <c:strRef>
              <c:f>'K2 Bücher u Hörspiele'!$A$8</c:f>
              <c:strCache>
                <c:ptCount val="1"/>
                <c:pt idx="0">
                  <c:v>weiß nicht/k.A.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cat>
            <c:strRef>
              <c:f>'K2 Bücher u Hörspiele'!$B$3:$H$3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Hörspiele'!$B$8:$H$8</c:f>
              <c:numCache>
                <c:formatCode>General</c:formatCode>
                <c:ptCount val="7"/>
                <c:pt idx="0" formatCode="0.00;\-0.00">
                  <c:v>0.78</c:v>
                </c:pt>
                <c:pt idx="1">
                  <c:v>0</c:v>
                </c:pt>
                <c:pt idx="3" formatCode="0.00;\-0.00">
                  <c:v>0.72</c:v>
                </c:pt>
                <c:pt idx="4" formatCode="0.00;\-0.00">
                  <c:v>0.04</c:v>
                </c:pt>
                <c:pt idx="6" formatCode="0.00;\-0.00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0B-49C8-A674-1B78BEF0D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045630271"/>
        <c:axId val="1854231887"/>
      </c:barChart>
      <c:catAx>
        <c:axId val="204563027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54231887"/>
        <c:crosses val="autoZero"/>
        <c:auto val="1"/>
        <c:lblAlgn val="ctr"/>
        <c:lblOffset val="100"/>
        <c:noMultiLvlLbl val="0"/>
      </c:catAx>
      <c:valAx>
        <c:axId val="1854231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45630271"/>
        <c:crosses val="autoZero"/>
        <c:crossBetween val="between"/>
        <c:majorUnit val="0.2"/>
      </c:valAx>
      <c:spPr>
        <a:noFill/>
        <a:ln w="9525">
          <a:noFill/>
        </a:ln>
        <a:effectLst/>
      </c:spPr>
    </c:plotArea>
    <c:legend>
      <c:legendPos val="t"/>
      <c:layout>
        <c:manualLayout>
          <c:xMode val="edge"/>
          <c:yMode val="edge"/>
          <c:x val="7.6281208935611022E-2"/>
          <c:y val="4.4642857142857144E-2"/>
          <c:w val="0.9"/>
          <c:h val="6.7272743250843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54972804972806"/>
          <c:y val="0.15770121939246373"/>
          <c:w val="0.83637956487956489"/>
          <c:h val="0.7256488044979414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'K2 Bücher u Hörspiele'!$A$52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Hörspiele'!$B$51:$H$51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Hörspiele'!$B$52:$H$52</c:f>
              <c:numCache>
                <c:formatCode>0.00;\-0.00</c:formatCode>
                <c:ptCount val="7"/>
                <c:pt idx="0">
                  <c:v>36.83</c:v>
                </c:pt>
                <c:pt idx="1">
                  <c:v>33.619999999999997</c:v>
                </c:pt>
                <c:pt idx="3">
                  <c:v>31.28</c:v>
                </c:pt>
                <c:pt idx="4">
                  <c:v>39.270000000000003</c:v>
                </c:pt>
                <c:pt idx="6">
                  <c:v>35.19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1-4060-8B27-D0CABC21298A}"/>
            </c:ext>
          </c:extLst>
        </c:ser>
        <c:ser>
          <c:idx val="1"/>
          <c:order val="1"/>
          <c:tx>
            <c:strRef>
              <c:f>'K2 Bücher u Hörspiele'!$A$53</c:f>
              <c:strCache>
                <c:ptCount val="1"/>
                <c:pt idx="0">
                  <c:v>ein-/mehrmals in der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Hörspiele'!$B$51:$H$51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Hörspiele'!$B$53:$H$53</c:f>
              <c:numCache>
                <c:formatCode>0.00;\-0.00</c:formatCode>
                <c:ptCount val="7"/>
                <c:pt idx="0">
                  <c:v>26.17</c:v>
                </c:pt>
                <c:pt idx="1">
                  <c:v>24.92</c:v>
                </c:pt>
                <c:pt idx="3">
                  <c:v>27.86</c:v>
                </c:pt>
                <c:pt idx="4">
                  <c:v>23.11</c:v>
                </c:pt>
                <c:pt idx="6">
                  <c:v>25.53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D1-4060-8B27-D0CABC21298A}"/>
            </c:ext>
          </c:extLst>
        </c:ser>
        <c:ser>
          <c:idx val="2"/>
          <c:order val="2"/>
          <c:tx>
            <c:strRef>
              <c:f>'K2 Bücher u Hörspiele'!$A$54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Hörspiele'!$B$51:$H$51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Hörspiele'!$B$54:$H$54</c:f>
              <c:numCache>
                <c:formatCode>0.00;\-0.00</c:formatCode>
                <c:ptCount val="7"/>
                <c:pt idx="0">
                  <c:v>17.559999999999999</c:v>
                </c:pt>
                <c:pt idx="1">
                  <c:v>17.829999999999998</c:v>
                </c:pt>
                <c:pt idx="3">
                  <c:v>19.59</c:v>
                </c:pt>
                <c:pt idx="4">
                  <c:v>15.73</c:v>
                </c:pt>
                <c:pt idx="6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D1-4060-8B27-D0CABC21298A}"/>
            </c:ext>
          </c:extLst>
        </c:ser>
        <c:ser>
          <c:idx val="3"/>
          <c:order val="3"/>
          <c:tx>
            <c:strRef>
              <c:f>'K2 Bücher u Hörspiele'!$A$55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Bücher u Hörspiele'!$B$51:$H$51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Hörspiele'!$B$55:$H$55</c:f>
              <c:numCache>
                <c:formatCode>0.00;\-0.00</c:formatCode>
                <c:ptCount val="7"/>
                <c:pt idx="0">
                  <c:v>19.309999999999999</c:v>
                </c:pt>
                <c:pt idx="1">
                  <c:v>23.63</c:v>
                </c:pt>
                <c:pt idx="3">
                  <c:v>21.18</c:v>
                </c:pt>
                <c:pt idx="4">
                  <c:v>21.86</c:v>
                </c:pt>
                <c:pt idx="6">
                  <c:v>21.51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D1-4060-8B27-D0CABC21298A}"/>
            </c:ext>
          </c:extLst>
        </c:ser>
        <c:ser>
          <c:idx val="4"/>
          <c:order val="4"/>
          <c:tx>
            <c:strRef>
              <c:f>'K2 Bücher u Hörspiele'!$A$56</c:f>
              <c:strCache>
                <c:ptCount val="1"/>
                <c:pt idx="0">
                  <c:v>weiß nicht/k.A.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cat>
            <c:strRef>
              <c:f>'K2 Bücher u Hörspiele'!$B$51:$H$51</c:f>
              <c:strCache>
                <c:ptCount val="7"/>
                <c:pt idx="0">
                  <c:v>4-5 Jahre 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'K2 Bücher u Hörspiele'!$B$56:$H$56</c:f>
              <c:numCache>
                <c:formatCode>General</c:formatCode>
                <c:ptCount val="7"/>
                <c:pt idx="0" formatCode="0.00;\-0.00">
                  <c:v>0.13</c:v>
                </c:pt>
                <c:pt idx="1">
                  <c:v>0</c:v>
                </c:pt>
                <c:pt idx="3" formatCode="0.00;\-0.00">
                  <c:v>0.09</c:v>
                </c:pt>
                <c:pt idx="4" formatCode="0.00;\-0.00">
                  <c:v>0.04</c:v>
                </c:pt>
                <c:pt idx="6" formatCode="0.00;\-0.0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D1-4060-8B27-D0CABC212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045630271"/>
        <c:axId val="1854231887"/>
      </c:barChart>
      <c:catAx>
        <c:axId val="204563027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54231887"/>
        <c:crosses val="autoZero"/>
        <c:auto val="1"/>
        <c:lblAlgn val="ctr"/>
        <c:lblOffset val="100"/>
        <c:noMultiLvlLbl val="0"/>
      </c:catAx>
      <c:valAx>
        <c:axId val="1854231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45630271"/>
        <c:crosses val="autoZero"/>
        <c:crossBetween val="between"/>
        <c:majorUnit val="0.2"/>
      </c:valAx>
      <c:spPr>
        <a:noFill/>
        <a:ln w="9525">
          <a:noFill/>
        </a:ln>
        <a:effectLst/>
      </c:spPr>
    </c:plotArea>
    <c:legend>
      <c:legendPos val="t"/>
      <c:layout>
        <c:manualLayout>
          <c:xMode val="edge"/>
          <c:yMode val="edge"/>
          <c:x val="8.9421813403416553E-2"/>
          <c:y val="4.0922619047619048E-2"/>
          <c:w val="0.86933858957512045"/>
          <c:h val="6.7272743250843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00958994709"/>
          <c:y val="0.16672623787195137"/>
          <c:w val="0.87550049603174607"/>
          <c:h val="0.726013152850275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'K2 Smartphonenutzung'!$A$4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Smartphonenutzung'!$B$3:$D$3</c:f>
              <c:strCache>
                <c:ptCount val="3"/>
                <c:pt idx="0">
                  <c:v>4-5 Jahre</c:v>
                </c:pt>
                <c:pt idx="1">
                  <c:v>2-3 Jahre</c:v>
                </c:pt>
                <c:pt idx="2">
                  <c:v>Gesamt</c:v>
                </c:pt>
              </c:strCache>
            </c:strRef>
          </c:cat>
          <c:val>
            <c:numRef>
              <c:f>'K2 Smartphonenutzung'!$B$4:$D$4</c:f>
              <c:numCache>
                <c:formatCode>0.00;\-0.00</c:formatCode>
                <c:ptCount val="3"/>
                <c:pt idx="0">
                  <c:v>8.3800000000000008</c:v>
                </c:pt>
                <c:pt idx="1">
                  <c:v>6.14</c:v>
                </c:pt>
                <c:pt idx="2">
                  <c:v>7.24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3-4CA6-BD2F-CEAF1E398777}"/>
            </c:ext>
          </c:extLst>
        </c:ser>
        <c:ser>
          <c:idx val="1"/>
          <c:order val="1"/>
          <c:tx>
            <c:strRef>
              <c:f>'K2 Smartphonenutzung'!$A$5</c:f>
              <c:strCache>
                <c:ptCount val="1"/>
                <c:pt idx="0">
                  <c:v>ein-/mehrmals in der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Smartphonenutzung'!$B$3:$D$3</c:f>
              <c:strCache>
                <c:ptCount val="3"/>
                <c:pt idx="0">
                  <c:v>4-5 Jahre</c:v>
                </c:pt>
                <c:pt idx="1">
                  <c:v>2-3 Jahre</c:v>
                </c:pt>
                <c:pt idx="2">
                  <c:v>Gesamt</c:v>
                </c:pt>
              </c:strCache>
            </c:strRef>
          </c:cat>
          <c:val>
            <c:numRef>
              <c:f>'K2 Smartphonenutzung'!$B$5:$D$5</c:f>
              <c:numCache>
                <c:formatCode>0.00;\-0.00</c:formatCode>
                <c:ptCount val="3"/>
                <c:pt idx="0">
                  <c:v>8.09</c:v>
                </c:pt>
                <c:pt idx="1">
                  <c:v>14.24</c:v>
                </c:pt>
                <c:pt idx="2">
                  <c:v>11.22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93-4CA6-BD2F-CEAF1E398777}"/>
            </c:ext>
          </c:extLst>
        </c:ser>
        <c:ser>
          <c:idx val="2"/>
          <c:order val="2"/>
          <c:tx>
            <c:strRef>
              <c:f>'K2 Smartphonenutzung'!$A$6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Smartphonenutzung'!$B$3:$D$3</c:f>
              <c:strCache>
                <c:ptCount val="3"/>
                <c:pt idx="0">
                  <c:v>4-5 Jahre</c:v>
                </c:pt>
                <c:pt idx="1">
                  <c:v>2-3 Jahre</c:v>
                </c:pt>
                <c:pt idx="2">
                  <c:v>Gesamt</c:v>
                </c:pt>
              </c:strCache>
            </c:strRef>
          </c:cat>
          <c:val>
            <c:numRef>
              <c:f>'K2 Smartphonenutzung'!$B$6:$D$6</c:f>
              <c:numCache>
                <c:formatCode>0.00;\-0.00</c:formatCode>
                <c:ptCount val="3"/>
                <c:pt idx="0">
                  <c:v>24.96</c:v>
                </c:pt>
                <c:pt idx="1">
                  <c:v>22.92</c:v>
                </c:pt>
                <c:pt idx="2">
                  <c:v>23.92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93-4CA6-BD2F-CEAF1E398777}"/>
            </c:ext>
          </c:extLst>
        </c:ser>
        <c:ser>
          <c:idx val="3"/>
          <c:order val="3"/>
          <c:tx>
            <c:strRef>
              <c:f>'K2 Smartphonenutzung'!$A$7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'K2 Smartphonenutzung'!$B$3:$D$3</c:f>
              <c:strCache>
                <c:ptCount val="3"/>
                <c:pt idx="0">
                  <c:v>4-5 Jahre</c:v>
                </c:pt>
                <c:pt idx="1">
                  <c:v>2-3 Jahre</c:v>
                </c:pt>
                <c:pt idx="2">
                  <c:v>Gesamt</c:v>
                </c:pt>
              </c:strCache>
            </c:strRef>
          </c:cat>
          <c:val>
            <c:numRef>
              <c:f>'K2 Smartphonenutzung'!$B$7:$D$7</c:f>
              <c:numCache>
                <c:formatCode>0.00;\-0.00</c:formatCode>
                <c:ptCount val="3"/>
                <c:pt idx="0">
                  <c:v>58.53</c:v>
                </c:pt>
                <c:pt idx="1">
                  <c:v>56.7</c:v>
                </c:pt>
                <c:pt idx="2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93-4CA6-BD2F-CEAF1E398777}"/>
            </c:ext>
          </c:extLst>
        </c:ser>
        <c:ser>
          <c:idx val="4"/>
          <c:order val="4"/>
          <c:tx>
            <c:strRef>
              <c:f>'K2 Smartphonenutzung'!$A$8</c:f>
              <c:strCache>
                <c:ptCount val="1"/>
                <c:pt idx="0">
                  <c:v>weiß nicht/keine Angabe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cat>
            <c:strRef>
              <c:f>'K2 Smartphonenutzung'!$B$3:$D$3</c:f>
              <c:strCache>
                <c:ptCount val="3"/>
                <c:pt idx="0">
                  <c:v>4-5 Jahre</c:v>
                </c:pt>
                <c:pt idx="1">
                  <c:v>2-3 Jahre</c:v>
                </c:pt>
                <c:pt idx="2">
                  <c:v>Gesamt</c:v>
                </c:pt>
              </c:strCache>
            </c:strRef>
          </c:cat>
          <c:val>
            <c:numRef>
              <c:f>'K2 Smartphonenutzung'!$B$8:$D$8</c:f>
              <c:numCache>
                <c:formatCode>General</c:formatCode>
                <c:ptCount val="3"/>
                <c:pt idx="0" formatCode="0.00;\-0.00">
                  <c:v>0.04</c:v>
                </c:pt>
                <c:pt idx="1">
                  <c:v>0</c:v>
                </c:pt>
                <c:pt idx="2" formatCode="0.00;\-0.0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93-4CA6-BD2F-CEAF1E398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02825775"/>
        <c:axId val="79834063"/>
      </c:barChart>
      <c:catAx>
        <c:axId val="210282577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834063"/>
        <c:crossesAt val="0"/>
        <c:auto val="1"/>
        <c:lblAlgn val="ctr"/>
        <c:lblOffset val="100"/>
        <c:noMultiLvlLbl val="0"/>
      </c:catAx>
      <c:valAx>
        <c:axId val="79834063"/>
        <c:scaling>
          <c:orientation val="minMax"/>
          <c:max val="100"/>
        </c:scaling>
        <c:delete val="0"/>
        <c:axPos val="b"/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0282577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0998677248677255E-2"/>
          <c:y val="7.116104868913857E-2"/>
          <c:w val="0.9"/>
          <c:h val="6.3202689551446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0686506447644"/>
          <c:y val="0.19687666310160429"/>
          <c:w val="0.71766293817317373"/>
          <c:h val="0.747170566844919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84-4782-9D19-EDAF21D09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Angerufen werden</c:v>
                </c:pt>
                <c:pt idx="1">
                  <c:v>Jemanden anrufen</c:v>
                </c:pt>
                <c:pt idx="2">
                  <c:v>Fotos/Videos machen</c:v>
                </c:pt>
                <c:pt idx="3">
                  <c:v>Fotos/Videos ansehen</c:v>
                </c:pt>
              </c:strCache>
            </c:strRef>
          </c:cat>
          <c:val>
            <c:numRef>
              <c:f>Tabelle1!$B$2:$B$5</c:f>
              <c:numCache>
                <c:formatCode>0</c:formatCode>
                <c:ptCount val="4"/>
                <c:pt idx="0">
                  <c:v>1.96</c:v>
                </c:pt>
                <c:pt idx="1">
                  <c:v>2.42</c:v>
                </c:pt>
                <c:pt idx="2">
                  <c:v>4.4400000000000004</c:v>
                </c:pt>
                <c:pt idx="3">
                  <c:v>7.02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4-4782-9D19-EDAF21D095D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84-4782-9D19-EDAF21D09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Angerufen werden</c:v>
                </c:pt>
                <c:pt idx="1">
                  <c:v>Jemanden anrufen</c:v>
                </c:pt>
                <c:pt idx="2">
                  <c:v>Fotos/Videos machen</c:v>
                </c:pt>
                <c:pt idx="3">
                  <c:v>Fotos/Videos ansehen</c:v>
                </c:pt>
              </c:strCache>
            </c:strRef>
          </c:cat>
          <c:val>
            <c:numRef>
              <c:f>Tabelle1!$C$2:$C$5</c:f>
              <c:numCache>
                <c:formatCode>0</c:formatCode>
                <c:ptCount val="4"/>
                <c:pt idx="0">
                  <c:v>13.04</c:v>
                </c:pt>
                <c:pt idx="1">
                  <c:v>13.76</c:v>
                </c:pt>
                <c:pt idx="2">
                  <c:v>14.86</c:v>
                </c:pt>
                <c:pt idx="3">
                  <c:v>30.77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84-4782-9D19-EDAF21D095D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84-4782-9D19-EDAF21D09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Angerufen werden</c:v>
                </c:pt>
                <c:pt idx="1">
                  <c:v>Jemanden anrufen</c:v>
                </c:pt>
                <c:pt idx="2">
                  <c:v>Fotos/Videos machen</c:v>
                </c:pt>
                <c:pt idx="3">
                  <c:v>Fotos/Videos ansehen</c:v>
                </c:pt>
              </c:strCache>
            </c:strRef>
          </c:cat>
          <c:val>
            <c:numRef>
              <c:f>Tabelle1!$D$2:$D$5</c:f>
              <c:numCache>
                <c:formatCode>0</c:formatCode>
                <c:ptCount val="4"/>
                <c:pt idx="0">
                  <c:v>23.79</c:v>
                </c:pt>
                <c:pt idx="1">
                  <c:v>30.21</c:v>
                </c:pt>
                <c:pt idx="2">
                  <c:v>30.88</c:v>
                </c:pt>
                <c:pt idx="3">
                  <c:v>37.659999999999997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84-4782-9D19-EDAF21D095D1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Angerufen werden</c:v>
                </c:pt>
                <c:pt idx="1">
                  <c:v>Jemanden anrufen</c:v>
                </c:pt>
                <c:pt idx="2">
                  <c:v>Fotos/Videos machen</c:v>
                </c:pt>
                <c:pt idx="3">
                  <c:v>Fotos/Videos ansehen</c:v>
                </c:pt>
              </c:strCache>
            </c:strRef>
          </c:cat>
          <c:val>
            <c:numRef>
              <c:f>Tabelle1!$E$2:$E$5</c:f>
              <c:numCache>
                <c:formatCode>0</c:formatCode>
                <c:ptCount val="4"/>
                <c:pt idx="0">
                  <c:v>59.36</c:v>
                </c:pt>
                <c:pt idx="1">
                  <c:v>51.91</c:v>
                </c:pt>
                <c:pt idx="2">
                  <c:v>48.22</c:v>
                </c:pt>
                <c:pt idx="3">
                  <c:v>22.57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84-4782-9D19-EDAF21D095D1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Angerufen werden</c:v>
                </c:pt>
                <c:pt idx="1">
                  <c:v>Jemanden anrufen</c:v>
                </c:pt>
                <c:pt idx="2">
                  <c:v>Fotos/Videos machen</c:v>
                </c:pt>
                <c:pt idx="3">
                  <c:v>Fotos/Videos ansehen</c:v>
                </c:pt>
              </c:strCache>
            </c:strRef>
          </c:cat>
          <c:val>
            <c:numRef>
              <c:f>Tabelle1!$F$2:$F$5</c:f>
              <c:numCache>
                <c:formatCode>0</c:formatCode>
                <c:ptCount val="4"/>
                <c:pt idx="0">
                  <c:v>1.86</c:v>
                </c:pt>
                <c:pt idx="1">
                  <c:v>1.71</c:v>
                </c:pt>
                <c:pt idx="2">
                  <c:v>1.6</c:v>
                </c:pt>
                <c:pt idx="3">
                  <c:v>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084-4782-9D19-EDAF21D095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834865164229214"/>
          <c:y val="4.2368640533778146E-2"/>
          <c:w val="0.75319145836036139"/>
          <c:h val="7.88208355447721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19300223405247"/>
          <c:y val="0.1704924475242621"/>
          <c:w val="0.77980127126202725"/>
          <c:h val="0.71037546178397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4.25</c:v>
                </c:pt>
                <c:pt idx="1">
                  <c:v>1.64</c:v>
                </c:pt>
                <c:pt idx="3">
                  <c:v>2.4500000000000002</c:v>
                </c:pt>
                <c:pt idx="4">
                  <c:v>3.41</c:v>
                </c:pt>
                <c:pt idx="6">
                  <c:v>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F-4EE8-BF77-3DE40F29AA7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22.23</c:v>
                </c:pt>
                <c:pt idx="1">
                  <c:v>6.01</c:v>
                </c:pt>
                <c:pt idx="3">
                  <c:v>14.5</c:v>
                </c:pt>
                <c:pt idx="4">
                  <c:v>13.4</c:v>
                </c:pt>
                <c:pt idx="6">
                  <c:v>13.96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EF-4EE8-BF77-3DE40F29AA72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32.08</c:v>
                </c:pt>
                <c:pt idx="1">
                  <c:v>18.88</c:v>
                </c:pt>
                <c:pt idx="3">
                  <c:v>27.11</c:v>
                </c:pt>
                <c:pt idx="4">
                  <c:v>23.52</c:v>
                </c:pt>
                <c:pt idx="6">
                  <c:v>25.35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EF-4EE8-BF77-3DE40F29AA72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41.39</c:v>
                </c:pt>
                <c:pt idx="1">
                  <c:v>73.47</c:v>
                </c:pt>
                <c:pt idx="3">
                  <c:v>55.94</c:v>
                </c:pt>
                <c:pt idx="4">
                  <c:v>59.64</c:v>
                </c:pt>
                <c:pt idx="6">
                  <c:v>57.75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EF-4EE8-BF77-3DE40F29AA72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0.04</c:v>
                </c:pt>
                <c:pt idx="1">
                  <c:v>0</c:v>
                </c:pt>
                <c:pt idx="3">
                  <c:v>0</c:v>
                </c:pt>
                <c:pt idx="4">
                  <c:v>0.04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EF-4EE8-BF77-3DE40F29AA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935146341966572"/>
          <c:y val="4.2597187411692591E-2"/>
          <c:w val="0.85569201019824936"/>
          <c:h val="7.264217999212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1753033237813"/>
          <c:y val="0.18824115386599269"/>
          <c:w val="0.73873822729781291"/>
          <c:h val="0.692626502295352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Feste Spielekonsolen</c:v>
                </c:pt>
                <c:pt idx="1">
                  <c:v>Tragbare Spielekonsolen</c:v>
                </c:pt>
                <c:pt idx="3">
                  <c:v>PC-Spiele</c:v>
                </c:pt>
                <c:pt idx="4">
                  <c:v>Online-Spiele</c:v>
                </c:pt>
                <c:pt idx="6">
                  <c:v>Handy-/Smartphone-Spiele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3.02</c:v>
                </c:pt>
                <c:pt idx="1">
                  <c:v>2.56</c:v>
                </c:pt>
                <c:pt idx="3">
                  <c:v>4.9400000000000004</c:v>
                </c:pt>
                <c:pt idx="4">
                  <c:v>5.55</c:v>
                </c:pt>
                <c:pt idx="6">
                  <c:v>21.54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3-40B7-BBE0-134E2D85D36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Feste Spielekonsolen</c:v>
                </c:pt>
                <c:pt idx="1">
                  <c:v>Tragbare Spielekonsolen</c:v>
                </c:pt>
                <c:pt idx="3">
                  <c:v>PC-Spiele</c:v>
                </c:pt>
                <c:pt idx="4">
                  <c:v>Online-Spiele</c:v>
                </c:pt>
                <c:pt idx="6">
                  <c:v>Handy-/Smartphone-Spiele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14.42</c:v>
                </c:pt>
                <c:pt idx="1">
                  <c:v>8.16</c:v>
                </c:pt>
                <c:pt idx="3">
                  <c:v>6.34</c:v>
                </c:pt>
                <c:pt idx="4">
                  <c:v>11.3</c:v>
                </c:pt>
                <c:pt idx="6">
                  <c:v>20.04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3-40B7-BBE0-134E2D85D36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Feste Spielekonsolen</c:v>
                </c:pt>
                <c:pt idx="1">
                  <c:v>Tragbare Spielekonsolen</c:v>
                </c:pt>
                <c:pt idx="3">
                  <c:v>PC-Spiele</c:v>
                </c:pt>
                <c:pt idx="4">
                  <c:v>Online-Spiele</c:v>
                </c:pt>
                <c:pt idx="6">
                  <c:v>Handy-/Smartphone-Spiele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17.66</c:v>
                </c:pt>
                <c:pt idx="1">
                  <c:v>15.28</c:v>
                </c:pt>
                <c:pt idx="3">
                  <c:v>9.84</c:v>
                </c:pt>
                <c:pt idx="4">
                  <c:v>17.809999999999999</c:v>
                </c:pt>
                <c:pt idx="6">
                  <c:v>30.18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3-40B7-BBE0-134E2D85D36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Feste Spielekonsolen</c:v>
                </c:pt>
                <c:pt idx="1">
                  <c:v>Tragbare Spielekonsolen</c:v>
                </c:pt>
                <c:pt idx="3">
                  <c:v>PC-Spiele</c:v>
                </c:pt>
                <c:pt idx="4">
                  <c:v>Online-Spiele</c:v>
                </c:pt>
                <c:pt idx="6">
                  <c:v>Handy-/Smartphone-Spiele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63.39</c:v>
                </c:pt>
                <c:pt idx="1">
                  <c:v>72.739999999999995</c:v>
                </c:pt>
                <c:pt idx="3">
                  <c:v>77.63</c:v>
                </c:pt>
                <c:pt idx="4">
                  <c:v>65.02</c:v>
                </c:pt>
                <c:pt idx="6">
                  <c:v>28.24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3-40B7-BBE0-134E2D85D36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Tabelle1!$A$2:$A$8</c:f>
              <c:strCache>
                <c:ptCount val="7"/>
                <c:pt idx="0">
                  <c:v>Feste Spielekonsolen</c:v>
                </c:pt>
                <c:pt idx="1">
                  <c:v>Tragbare Spielekonsolen</c:v>
                </c:pt>
                <c:pt idx="3">
                  <c:v>PC-Spiele</c:v>
                </c:pt>
                <c:pt idx="4">
                  <c:v>Online-Spiele</c:v>
                </c:pt>
                <c:pt idx="6">
                  <c:v>Handy-/Smartphone-Spiele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1.52</c:v>
                </c:pt>
                <c:pt idx="1">
                  <c:v>1.25</c:v>
                </c:pt>
                <c:pt idx="3">
                  <c:v>1.25</c:v>
                </c:pt>
                <c:pt idx="4">
                  <c:v>0.32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3-40B7-BBE0-134E2D85D3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689754239810926"/>
          <c:y val="5.2337537278475538E-2"/>
          <c:w val="0.77533535219677086"/>
          <c:h val="7.1402137734265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62086389993589"/>
          <c:y val="0.14929416093709938"/>
          <c:w val="0.63151833706079075"/>
          <c:h val="0.764327583561925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jeden/fast jeden Tag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Texte/Worte schreiben</c:v>
                </c:pt>
                <c:pt idx="1">
                  <c:v>Etwas mit dem Computer/Laptop malen/zeichnen</c:v>
                </c:pt>
                <c:pt idx="2">
                  <c:v>Ein Lernprogramm nutzen</c:v>
                </c:pt>
                <c:pt idx="3">
                  <c:v>Internet nutzen</c:v>
                </c:pt>
                <c:pt idx="4">
                  <c:v>Fotos/Videos ansehen</c:v>
                </c:pt>
                <c:pt idx="5">
                  <c:v>Spiele spielen</c:v>
                </c:pt>
                <c:pt idx="6">
                  <c:v>Malen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3.11</c:v>
                </c:pt>
                <c:pt idx="1">
                  <c:v>3.85</c:v>
                </c:pt>
                <c:pt idx="2">
                  <c:v>4.45</c:v>
                </c:pt>
                <c:pt idx="3">
                  <c:v>6.38</c:v>
                </c:pt>
                <c:pt idx="4">
                  <c:v>8.1</c:v>
                </c:pt>
                <c:pt idx="5">
                  <c:v>11.94</c:v>
                </c:pt>
                <c:pt idx="6">
                  <c:v>12.92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A-45D6-A013-071CE2A3519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ein-mehrmals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Texte/Worte schreiben</c:v>
                </c:pt>
                <c:pt idx="1">
                  <c:v>Etwas mit dem Computer/Laptop malen/zeichnen</c:v>
                </c:pt>
                <c:pt idx="2">
                  <c:v>Ein Lernprogramm nutzen</c:v>
                </c:pt>
                <c:pt idx="3">
                  <c:v>Internet nutzen</c:v>
                </c:pt>
                <c:pt idx="4">
                  <c:v>Fotos/Videos ansehen</c:v>
                </c:pt>
                <c:pt idx="5">
                  <c:v>Spiele spielen</c:v>
                </c:pt>
                <c:pt idx="6">
                  <c:v>Malen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5.23</c:v>
                </c:pt>
                <c:pt idx="1">
                  <c:v>8.99</c:v>
                </c:pt>
                <c:pt idx="2">
                  <c:v>18.29</c:v>
                </c:pt>
                <c:pt idx="3">
                  <c:v>9.86</c:v>
                </c:pt>
                <c:pt idx="4">
                  <c:v>28.52</c:v>
                </c:pt>
                <c:pt idx="5">
                  <c:v>19.46</c:v>
                </c:pt>
                <c:pt idx="6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A-45D6-A013-071CE2A3519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Texte/Worte schreiben</c:v>
                </c:pt>
                <c:pt idx="1">
                  <c:v>Etwas mit dem Computer/Laptop malen/zeichnen</c:v>
                </c:pt>
                <c:pt idx="2">
                  <c:v>Ein Lernprogramm nutzen</c:v>
                </c:pt>
                <c:pt idx="3">
                  <c:v>Internet nutzen</c:v>
                </c:pt>
                <c:pt idx="4">
                  <c:v>Fotos/Videos ansehen</c:v>
                </c:pt>
                <c:pt idx="5">
                  <c:v>Spiele spielen</c:v>
                </c:pt>
                <c:pt idx="6">
                  <c:v>Malen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13.37</c:v>
                </c:pt>
                <c:pt idx="1">
                  <c:v>19.8</c:v>
                </c:pt>
                <c:pt idx="2">
                  <c:v>24.08</c:v>
                </c:pt>
                <c:pt idx="3">
                  <c:v>18.34</c:v>
                </c:pt>
                <c:pt idx="4">
                  <c:v>35.65</c:v>
                </c:pt>
                <c:pt idx="5">
                  <c:v>20.56</c:v>
                </c:pt>
                <c:pt idx="6">
                  <c:v>20.62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A-45D6-A013-071CE2A35194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Texte/Worte schreiben</c:v>
                </c:pt>
                <c:pt idx="1">
                  <c:v>Etwas mit dem Computer/Laptop malen/zeichnen</c:v>
                </c:pt>
                <c:pt idx="2">
                  <c:v>Ein Lernprogramm nutzen</c:v>
                </c:pt>
                <c:pt idx="3">
                  <c:v>Internet nutzen</c:v>
                </c:pt>
                <c:pt idx="4">
                  <c:v>Fotos/Videos ansehen</c:v>
                </c:pt>
                <c:pt idx="5">
                  <c:v>Spiele spielen</c:v>
                </c:pt>
                <c:pt idx="6">
                  <c:v>Malen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76.290000000000006</c:v>
                </c:pt>
                <c:pt idx="1">
                  <c:v>65.56</c:v>
                </c:pt>
                <c:pt idx="2">
                  <c:v>51.77</c:v>
                </c:pt>
                <c:pt idx="3">
                  <c:v>64.099999999999994</c:v>
                </c:pt>
                <c:pt idx="4">
                  <c:v>25.98</c:v>
                </c:pt>
                <c:pt idx="5">
                  <c:v>46.81</c:v>
                </c:pt>
                <c:pt idx="6">
                  <c:v>44.17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4A-45D6-A013-071CE2A35194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keine Angabe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Texte/Worte schreiben</c:v>
                </c:pt>
                <c:pt idx="1">
                  <c:v>Etwas mit dem Computer/Laptop malen/zeichnen</c:v>
                </c:pt>
                <c:pt idx="2">
                  <c:v>Ein Lernprogramm nutzen</c:v>
                </c:pt>
                <c:pt idx="3">
                  <c:v>Internet nutzen</c:v>
                </c:pt>
                <c:pt idx="4">
                  <c:v>Fotos/Videos ansehen</c:v>
                </c:pt>
                <c:pt idx="5">
                  <c:v>Spiele spielen</c:v>
                </c:pt>
                <c:pt idx="6">
                  <c:v>Malen</c:v>
                </c:pt>
              </c:strCache>
            </c:strRef>
          </c:cat>
          <c:val>
            <c:numRef>
              <c:f>Tabelle1!$F$2:$F$8</c:f>
              <c:numCache>
                <c:formatCode>0</c:formatCode>
                <c:ptCount val="7"/>
                <c:pt idx="0">
                  <c:v>2</c:v>
                </c:pt>
                <c:pt idx="1">
                  <c:v>1.82</c:v>
                </c:pt>
                <c:pt idx="2">
                  <c:v>1.41</c:v>
                </c:pt>
                <c:pt idx="3">
                  <c:v>1.32</c:v>
                </c:pt>
                <c:pt idx="4">
                  <c:v>1.76</c:v>
                </c:pt>
                <c:pt idx="5">
                  <c:v>1.23</c:v>
                </c:pt>
                <c:pt idx="6">
                  <c:v>1.49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4A-45D6-A013-071CE2A35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577758826242466"/>
          <c:y val="4.7685304880207433E-2"/>
          <c:w val="0.75264214376673377"/>
          <c:h val="6.9702076804988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006548677854918"/>
          <c:y val="9.3371181867661524E-2"/>
          <c:w val="3.7005182718417837E-2"/>
          <c:h val="7.1865442682678735E-2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stimme voll und ganz zu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F9-4323-AC71-EE8D21F85869}"/>
              </c:ext>
            </c:extLst>
          </c:dPt>
          <c:dPt>
            <c:idx val="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1F9-4323-AC71-EE8D21F85869}"/>
              </c:ext>
            </c:extLst>
          </c:dPt>
          <c:dPt>
            <c:idx val="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1F9-4323-AC71-EE8D21F85869}"/>
              </c:ext>
            </c:extLst>
          </c:dPt>
          <c:dPt>
            <c:idx val="7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1F9-4323-AC71-EE8D21F85869}"/>
              </c:ext>
            </c:extLst>
          </c:dPt>
          <c:dPt>
            <c:idx val="9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1F9-4323-AC71-EE8D21F85869}"/>
              </c:ext>
            </c:extLst>
          </c:dPt>
          <c:dPt>
            <c:idx val="1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1F9-4323-AC71-EE8D21F85869}"/>
              </c:ext>
            </c:extLst>
          </c:dPt>
          <c:dPt>
            <c:idx val="1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1F9-4323-AC71-EE8D21F85869}"/>
              </c:ext>
            </c:extLst>
          </c:dPt>
          <c:dPt>
            <c:idx val="1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1F9-4323-AC71-EE8D21F85869}"/>
              </c:ext>
            </c:extLst>
          </c:dPt>
          <c:dLbls>
            <c:dLbl>
              <c:idx val="10"/>
              <c:layout>
                <c:manualLayout>
                  <c:x val="3.6833245553785357E-3"/>
                  <c:y val="1.055002558381204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F9-4323-AC71-EE8D21F85869}"/>
                </c:ext>
              </c:extLst>
            </c:dLbl>
            <c:dLbl>
              <c:idx val="14"/>
              <c:layout>
                <c:manualLayout>
                  <c:x val="-3.3062967285956139E-2"/>
                  <c:y val="3.522370752769375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F9-4323-AC71-EE8D21F858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Tabelle1!$A$6:$A$16</c:f>
              <c:strCache>
                <c:ptCount val="7"/>
                <c:pt idx="0">
                  <c:v>Kinder können durch Computer/Laptop und Internet viel lernen und Neues erfahren.</c:v>
                </c:pt>
                <c:pt idx="1">
                  <c:v>Tablets bieten viele Möglichkeiten, um gemeinsam mit dem Kind spielerisch zu lernen.</c:v>
                </c:pt>
                <c:pt idx="2">
                  <c:v>Durch die leichte Bedienung sind Tablet-PCs gut für kleine Kinder geeignet.</c:v>
                </c:pt>
                <c:pt idx="3">
                  <c:v>Tablets sind gut, um Kinder früh an den Umgang mit Medien zu gewöhnen.</c:v>
                </c:pt>
                <c:pt idx="4">
                  <c:v>Tablets sind nichts für Kinder.</c:v>
                </c:pt>
                <c:pt idx="5">
                  <c:v>Kinder sollten so früh wie möglich an Computer/Laptop gewöhnt werden.</c:v>
                </c:pt>
                <c:pt idx="6">
                  <c:v>Mein Kind darf/dürfte das Internet auch ohne Aufsicht nutzen.</c:v>
                </c:pt>
              </c:strCache>
            </c:strRef>
          </c:cat>
          <c:val>
            <c:numRef>
              <c:f>Tabelle1!$B$6:$B$16</c:f>
              <c:numCache>
                <c:formatCode>0</c:formatCode>
                <c:ptCount val="11"/>
                <c:pt idx="0">
                  <c:v>17.88</c:v>
                </c:pt>
                <c:pt idx="1">
                  <c:v>17.940000000000001</c:v>
                </c:pt>
                <c:pt idx="2">
                  <c:v>10.88</c:v>
                </c:pt>
                <c:pt idx="3">
                  <c:v>10.61</c:v>
                </c:pt>
                <c:pt idx="4">
                  <c:v>12.05</c:v>
                </c:pt>
                <c:pt idx="5">
                  <c:v>6.68</c:v>
                </c:pt>
                <c:pt idx="6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F9-4323-AC71-EE8D21F85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06668544"/>
        <c:axId val="506672808"/>
      </c:barChart>
      <c:catAx>
        <c:axId val="50666854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506668544"/>
        <c:crosses val="max"/>
        <c:crossBetween val="between"/>
        <c:minorUnit val="5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79894489788582"/>
          <c:y val="5.2913993858875748E-2"/>
          <c:w val="0.49771807605163154"/>
          <c:h val="0.8165412600451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stimme voll und ganz zu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611895283542507E-3"/>
                  <c:y val="-1.127882217962985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D8-4434-8780-94D5D717BA87}"/>
                </c:ext>
              </c:extLst>
            </c:dLbl>
            <c:dLbl>
              <c:idx val="10"/>
              <c:layout>
                <c:manualLayout>
                  <c:x val="0.13655569929301284"/>
                  <c:y val="3.0760779473307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D8-4434-8780-94D5D717BA8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Mein Kind darf/dürfte das Internet auch ohne Aufsicht nutzen.</c:v>
                </c:pt>
                <c:pt idx="1">
                  <c:v>Kinder sollten so früh wie möglich an Computer/Laptop gewöhnt werden.</c:v>
                </c:pt>
                <c:pt idx="2">
                  <c:v>Tablets sind nichts für Kinder.</c:v>
                </c:pt>
                <c:pt idx="3">
                  <c:v>Tablets sind gut, um Kinder früh an den Umgang mit Medien zu gewöhnen.</c:v>
                </c:pt>
                <c:pt idx="4">
                  <c:v>Durch die leichte Bedienung sind Tablet-PCs gut für kleine Kinder geeignet.</c:v>
                </c:pt>
                <c:pt idx="5">
                  <c:v>Tablets bieten viele Möglichkeiten, um gemeinsam mit dem Kind spielerisch zu lernen.</c:v>
                </c:pt>
                <c:pt idx="6">
                  <c:v>Kinder können durch Computer/Laptop und Internet viel lernen und Neues erfahren.</c:v>
                </c:pt>
                <c:pt idx="7">
                  <c:v>Kinder sollten den Umgang mit Computer/ Laptop und Internet in der Schule beigebracht bekommen.</c:v>
                </c:pt>
                <c:pt idx="8">
                  <c:v>Kindern den Umgang mit Computern/Laptops und Internet beizubringen, ist Aufgabe der Eltern.</c:v>
                </c:pt>
                <c:pt idx="9">
                  <c:v>Kinder sollten nur im Internet surfen, wenn auf dem Computer/Laptop ein Filter- oder Schutzprogramm installiert ist.</c:v>
                </c:pt>
                <c:pt idx="10">
                  <c:v>Das Internet birgt für Kinder viele Gefahren.</c:v>
                </c:pt>
              </c:strCache>
            </c:str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1</c:v>
                </c:pt>
                <c:pt idx="1">
                  <c:v>7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18</c:v>
                </c:pt>
                <c:pt idx="6">
                  <c:v>18</c:v>
                </c:pt>
                <c:pt idx="7">
                  <c:v>25</c:v>
                </c:pt>
                <c:pt idx="8">
                  <c:v>33</c:v>
                </c:pt>
                <c:pt idx="9">
                  <c:v>61</c:v>
                </c:pt>
                <c:pt idx="1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D8-4434-8780-94D5D717BA8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 eher zu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Mein Kind darf/dürfte das Internet auch ohne Aufsicht nutzen.</c:v>
                </c:pt>
                <c:pt idx="1">
                  <c:v>Kinder sollten so früh wie möglich an Computer/Laptop gewöhnt werden.</c:v>
                </c:pt>
                <c:pt idx="2">
                  <c:v>Tablets sind nichts für Kinder.</c:v>
                </c:pt>
                <c:pt idx="3">
                  <c:v>Tablets sind gut, um Kinder früh an den Umgang mit Medien zu gewöhnen.</c:v>
                </c:pt>
                <c:pt idx="4">
                  <c:v>Durch die leichte Bedienung sind Tablet-PCs gut für kleine Kinder geeignet.</c:v>
                </c:pt>
                <c:pt idx="5">
                  <c:v>Tablets bieten viele Möglichkeiten, um gemeinsam mit dem Kind spielerisch zu lernen.</c:v>
                </c:pt>
                <c:pt idx="6">
                  <c:v>Kinder können durch Computer/Laptop und Internet viel lernen und Neues erfahren.</c:v>
                </c:pt>
                <c:pt idx="7">
                  <c:v>Kinder sollten den Umgang mit Computer/ Laptop und Internet in der Schule beigebracht bekommen.</c:v>
                </c:pt>
                <c:pt idx="8">
                  <c:v>Kindern den Umgang mit Computern/Laptops und Internet beizubringen, ist Aufgabe der Eltern.</c:v>
                </c:pt>
                <c:pt idx="9">
                  <c:v>Kinder sollten nur im Internet surfen, wenn auf dem Computer/Laptop ein Filter- oder Schutzprogramm installiert ist.</c:v>
                </c:pt>
                <c:pt idx="10">
                  <c:v>Das Internet birgt für Kinder viele Gefahren.</c:v>
                </c:pt>
              </c:strCache>
            </c:strRef>
          </c:cat>
          <c:val>
            <c:numRef>
              <c:f>Tabelle1!$C$2:$C$12</c:f>
              <c:numCache>
                <c:formatCode>General</c:formatCode>
                <c:ptCount val="11"/>
                <c:pt idx="0">
                  <c:v>10</c:v>
                </c:pt>
                <c:pt idx="1">
                  <c:v>25</c:v>
                </c:pt>
                <c:pt idx="2">
                  <c:v>21</c:v>
                </c:pt>
                <c:pt idx="3">
                  <c:v>44</c:v>
                </c:pt>
                <c:pt idx="4">
                  <c:v>42</c:v>
                </c:pt>
                <c:pt idx="5">
                  <c:v>52</c:v>
                </c:pt>
                <c:pt idx="6">
                  <c:v>58</c:v>
                </c:pt>
                <c:pt idx="7">
                  <c:v>49</c:v>
                </c:pt>
                <c:pt idx="8">
                  <c:v>48</c:v>
                </c:pt>
                <c:pt idx="9">
                  <c:v>30</c:v>
                </c:pt>
                <c:pt idx="1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D8-4434-8780-94D5D717B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380063951"/>
        <c:axId val="1388383007"/>
      </c:barChart>
      <c:catAx>
        <c:axId val="138006395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88383007"/>
        <c:crosses val="autoZero"/>
        <c:auto val="1"/>
        <c:lblAlgn val="ctr"/>
        <c:lblOffset val="100"/>
        <c:noMultiLvlLbl val="0"/>
      </c:catAx>
      <c:valAx>
        <c:axId val="1388383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0063951"/>
        <c:crosses val="autoZero"/>
        <c:crossBetween val="between"/>
        <c:majorUnit val="20"/>
      </c:valAx>
      <c:spPr>
        <a:noFill/>
        <a:ln w="0" cmpd="sng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821549750547512"/>
          <c:y val="3.744437022192533E-2"/>
          <c:w val="0.45300680421782547"/>
          <c:h val="0.90573740072738074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29-4615-808F-EA0A47EEE036}"/>
              </c:ext>
            </c:extLst>
          </c:dPt>
          <c:dPt>
            <c:idx val="3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29-4615-808F-EA0A47EEE036}"/>
              </c:ext>
            </c:extLst>
          </c:dPt>
          <c:dPt>
            <c:idx val="5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29-4615-808F-EA0A47EEE036}"/>
              </c:ext>
            </c:extLst>
          </c:dPt>
          <c:dPt>
            <c:idx val="7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29-4615-808F-EA0A47EEE036}"/>
              </c:ext>
            </c:extLst>
          </c:dPt>
          <c:dPt>
            <c:idx val="9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229-4615-808F-EA0A47EEE036}"/>
              </c:ext>
            </c:extLst>
          </c:dPt>
          <c:dPt>
            <c:idx val="11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229-4615-808F-EA0A47EEE036}"/>
              </c:ext>
            </c:extLst>
          </c:dPt>
          <c:dPt>
            <c:idx val="13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229-4615-808F-EA0A47EEE036}"/>
              </c:ext>
            </c:extLst>
          </c:dPt>
          <c:dPt>
            <c:idx val="15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229-4615-808F-EA0A47EEE0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Kindercomputer/Computer/Laptop speziell für Kinder</c:v>
                </c:pt>
                <c:pt idx="1">
                  <c:v>CD-/MP3-/Kassetten-Player oder iPod</c:v>
                </c:pt>
                <c:pt idx="2">
                  <c:v>Fernsehgerät</c:v>
                </c:pt>
                <c:pt idx="3">
                  <c:v>Tablet (z.B. iPad, Samsung Galaxy Pad)</c:v>
                </c:pt>
                <c:pt idx="4">
                  <c:v>Radio/Radio in Stereo-Anlage</c:v>
                </c:pt>
                <c:pt idx="5">
                  <c:v>Streaming-Abonnement (z.B. Netflix, Prime Video, DAZN)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19.100000000000001</c:v>
                </c:pt>
                <c:pt idx="1">
                  <c:v>16.43</c:v>
                </c:pt>
                <c:pt idx="2">
                  <c:v>13.69</c:v>
                </c:pt>
                <c:pt idx="3">
                  <c:v>13.66</c:v>
                </c:pt>
                <c:pt idx="4">
                  <c:v>9.94</c:v>
                </c:pt>
                <c:pt idx="5">
                  <c:v>7.89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229-4615-808F-EA0A47EEE036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3.0510226081526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229-4615-808F-EA0A47EEE0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de-DE" sz="9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Kindercomputer/Computer/Laptop speziell für Kinder</c:v>
                </c:pt>
                <c:pt idx="1">
                  <c:v>CD-/MP3-/Kassetten-Player oder iPod</c:v>
                </c:pt>
                <c:pt idx="2">
                  <c:v>Fernsehgerät</c:v>
                </c:pt>
                <c:pt idx="3">
                  <c:v>Tablet (z.B. iPad, Samsung Galaxy Pad)</c:v>
                </c:pt>
                <c:pt idx="4">
                  <c:v>Radio/Radio in Stereo-Anlage</c:v>
                </c:pt>
                <c:pt idx="5">
                  <c:v>Streaming-Abonnement (z.B. Netflix, Prime Video, DAZN)</c:v>
                </c:pt>
              </c:strCache>
            </c:strRef>
          </c:cat>
          <c:val>
            <c:numRef>
              <c:f>Tabelle1!$C$2:$C$7</c:f>
              <c:numCache>
                <c:formatCode>0</c:formatCode>
                <c:ptCount val="6"/>
                <c:pt idx="0">
                  <c:v>15.08</c:v>
                </c:pt>
                <c:pt idx="1">
                  <c:v>13.28</c:v>
                </c:pt>
                <c:pt idx="2">
                  <c:v>11.07</c:v>
                </c:pt>
                <c:pt idx="3">
                  <c:v>9.8800000000000008</c:v>
                </c:pt>
                <c:pt idx="4">
                  <c:v>7.35</c:v>
                </c:pt>
                <c:pt idx="5">
                  <c:v>3.48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229-4615-808F-EA0A47EEE036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de-DE" sz="9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Kindercomputer/Computer/Laptop speziell für Kinder</c:v>
                </c:pt>
                <c:pt idx="1">
                  <c:v>CD-/MP3-/Kassetten-Player oder iPod</c:v>
                </c:pt>
                <c:pt idx="2">
                  <c:v>Fernsehgerät</c:v>
                </c:pt>
                <c:pt idx="3">
                  <c:v>Tablet (z.B. iPad, Samsung Galaxy Pad)</c:v>
                </c:pt>
                <c:pt idx="4">
                  <c:v>Radio/Radio in Stereo-Anlage</c:v>
                </c:pt>
                <c:pt idx="5">
                  <c:v>Streaming-Abonnement (z.B. Netflix, Prime Video, DAZN)</c:v>
                </c:pt>
              </c:strCache>
            </c:strRef>
          </c:cat>
          <c:val>
            <c:numRef>
              <c:f>Tabelle1!$D$2:$D$7</c:f>
              <c:numCache>
                <c:formatCode>0</c:formatCode>
                <c:ptCount val="6"/>
                <c:pt idx="0">
                  <c:v>23.29</c:v>
                </c:pt>
                <c:pt idx="1">
                  <c:v>19.71</c:v>
                </c:pt>
                <c:pt idx="2">
                  <c:v>16.41</c:v>
                </c:pt>
                <c:pt idx="3">
                  <c:v>17.600000000000001</c:v>
                </c:pt>
                <c:pt idx="4">
                  <c:v>12.63</c:v>
                </c:pt>
                <c:pt idx="5">
                  <c:v>12.49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229-4615-808F-EA0A47EEE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6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06668544"/>
        <c:crosses val="autoZero"/>
        <c:crossBetween val="between"/>
        <c:minorUnit val="5"/>
      </c:valAx>
      <c:spPr>
        <a:solidFill>
          <a:srgbClr val="F2F2F2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56548284025411"/>
          <c:y val="0.11863921265481366"/>
          <c:w val="0.56769710319077726"/>
          <c:h val="0.794982381110140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stimme voll und ganz zu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Filterprogramme sind sowieso wirkungslos.</c:v>
                </c:pt>
                <c:pt idx="1">
                  <c:v>Die Filterprogramme sind zu kompliziert.</c:v>
                </c:pt>
                <c:pt idx="2">
                  <c:v>Filterprogramme sind zu teuer.</c:v>
                </c:pt>
                <c:pt idx="3">
                  <c:v>Ein Filterprogramm schränkt meine eigene Nutzung zu sehr ein.</c:v>
                </c:pt>
                <c:pt idx="4">
                  <c:v>Wenn ein Filterprogramm installiert ist, kann ich mein Kind unbesorgt das Internet nutzen lassen.</c:v>
                </c:pt>
                <c:pt idx="5">
                  <c:v>Ich weiß nicht, wo ich mich über Filterprogramme informieren kann.</c:v>
                </c:pt>
                <c:pt idx="6">
                  <c:v>Ich kenne keine Filterprogramme.</c:v>
                </c:pt>
                <c:pt idx="7">
                  <c:v>Ich brauche kein Filterprogramm, weil mein Kind das Internet nicht alleine nutzen darf.</c:v>
                </c:pt>
              </c:strCache>
            </c:strRef>
          </c:cat>
          <c:val>
            <c:numRef>
              <c:f>Tabelle1!$B$2:$B$9</c:f>
              <c:numCache>
                <c:formatCode>0</c:formatCode>
                <c:ptCount val="8"/>
                <c:pt idx="0">
                  <c:v>0.9</c:v>
                </c:pt>
                <c:pt idx="1">
                  <c:v>1.92</c:v>
                </c:pt>
                <c:pt idx="2">
                  <c:v>3.43</c:v>
                </c:pt>
                <c:pt idx="3">
                  <c:v>4.16</c:v>
                </c:pt>
                <c:pt idx="4">
                  <c:v>4.74</c:v>
                </c:pt>
                <c:pt idx="5">
                  <c:v>9.5299999999999994</c:v>
                </c:pt>
                <c:pt idx="6">
                  <c:v>16.05</c:v>
                </c:pt>
                <c:pt idx="7">
                  <c:v>25.47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0C-440D-8F10-40F286347CD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 eher zu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Filterprogramme sind sowieso wirkungslos.</c:v>
                </c:pt>
                <c:pt idx="1">
                  <c:v>Die Filterprogramme sind zu kompliziert.</c:v>
                </c:pt>
                <c:pt idx="2">
                  <c:v>Filterprogramme sind zu teuer.</c:v>
                </c:pt>
                <c:pt idx="3">
                  <c:v>Ein Filterprogramm schränkt meine eigene Nutzung zu sehr ein.</c:v>
                </c:pt>
                <c:pt idx="4">
                  <c:v>Wenn ein Filterprogramm installiert ist, kann ich mein Kind unbesorgt das Internet nutzen lassen.</c:v>
                </c:pt>
                <c:pt idx="5">
                  <c:v>Ich weiß nicht, wo ich mich über Filterprogramme informieren kann.</c:v>
                </c:pt>
                <c:pt idx="6">
                  <c:v>Ich kenne keine Filterprogramme.</c:v>
                </c:pt>
                <c:pt idx="7">
                  <c:v>Ich brauche kein Filterprogramm, weil mein Kind das Internet nicht alleine nutzen darf.</c:v>
                </c:pt>
              </c:strCache>
            </c:strRef>
          </c:cat>
          <c:val>
            <c:numRef>
              <c:f>Tabelle1!$C$2:$C$9</c:f>
              <c:numCache>
                <c:formatCode>0</c:formatCode>
                <c:ptCount val="8"/>
                <c:pt idx="0">
                  <c:v>10.97</c:v>
                </c:pt>
                <c:pt idx="1">
                  <c:v>15.35</c:v>
                </c:pt>
                <c:pt idx="2">
                  <c:v>15.26</c:v>
                </c:pt>
                <c:pt idx="3">
                  <c:v>9.65</c:v>
                </c:pt>
                <c:pt idx="4">
                  <c:v>21.62</c:v>
                </c:pt>
                <c:pt idx="5">
                  <c:v>17.53</c:v>
                </c:pt>
                <c:pt idx="6">
                  <c:v>27.84</c:v>
                </c:pt>
                <c:pt idx="7">
                  <c:v>28.23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0C-440D-8F10-40F286347CD2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stimme eher nicht zu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Filterprogramme sind sowieso wirkungslos.</c:v>
                </c:pt>
                <c:pt idx="1">
                  <c:v>Die Filterprogramme sind zu kompliziert.</c:v>
                </c:pt>
                <c:pt idx="2">
                  <c:v>Filterprogramme sind zu teuer.</c:v>
                </c:pt>
                <c:pt idx="3">
                  <c:v>Ein Filterprogramm schränkt meine eigene Nutzung zu sehr ein.</c:v>
                </c:pt>
                <c:pt idx="4">
                  <c:v>Wenn ein Filterprogramm installiert ist, kann ich mein Kind unbesorgt das Internet nutzen lassen.</c:v>
                </c:pt>
                <c:pt idx="5">
                  <c:v>Ich weiß nicht, wo ich mich über Filterprogramme informieren kann.</c:v>
                </c:pt>
                <c:pt idx="6">
                  <c:v>Ich kenne keine Filterprogramme.</c:v>
                </c:pt>
                <c:pt idx="7">
                  <c:v>Ich brauche kein Filterprogramm, weil mein Kind das Internet nicht alleine nutzen darf.</c:v>
                </c:pt>
              </c:strCache>
            </c:strRef>
          </c:cat>
          <c:val>
            <c:numRef>
              <c:f>Tabelle1!$D$2:$D$9</c:f>
              <c:numCache>
                <c:formatCode>0</c:formatCode>
                <c:ptCount val="8"/>
                <c:pt idx="0">
                  <c:v>42.37</c:v>
                </c:pt>
                <c:pt idx="1">
                  <c:v>33.44</c:v>
                </c:pt>
                <c:pt idx="2">
                  <c:v>27.39</c:v>
                </c:pt>
                <c:pt idx="3">
                  <c:v>33.24</c:v>
                </c:pt>
                <c:pt idx="4">
                  <c:v>46.29</c:v>
                </c:pt>
                <c:pt idx="5">
                  <c:v>30.78</c:v>
                </c:pt>
                <c:pt idx="6">
                  <c:v>21.35</c:v>
                </c:pt>
                <c:pt idx="7">
                  <c:v>23.39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0C-440D-8F10-40F286347CD2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stimme überhaupt nicht zu</c:v>
                </c:pt>
              </c:strCache>
            </c:strRef>
          </c:tx>
          <c:spPr>
            <a:solidFill>
              <a:srgbClr val="A600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Filterprogramme sind sowieso wirkungslos.</c:v>
                </c:pt>
                <c:pt idx="1">
                  <c:v>Die Filterprogramme sind zu kompliziert.</c:v>
                </c:pt>
                <c:pt idx="2">
                  <c:v>Filterprogramme sind zu teuer.</c:v>
                </c:pt>
                <c:pt idx="3">
                  <c:v>Ein Filterprogramm schränkt meine eigene Nutzung zu sehr ein.</c:v>
                </c:pt>
                <c:pt idx="4">
                  <c:v>Wenn ein Filterprogramm installiert ist, kann ich mein Kind unbesorgt das Internet nutzen lassen.</c:v>
                </c:pt>
                <c:pt idx="5">
                  <c:v>Ich weiß nicht, wo ich mich über Filterprogramme informieren kann.</c:v>
                </c:pt>
                <c:pt idx="6">
                  <c:v>Ich kenne keine Filterprogramme.</c:v>
                </c:pt>
                <c:pt idx="7">
                  <c:v>Ich brauche kein Filterprogramm, weil mein Kind das Internet nicht alleine nutzen darf.</c:v>
                </c:pt>
              </c:strCache>
            </c:strRef>
          </c:cat>
          <c:val>
            <c:numRef>
              <c:f>Tabelle1!$E$2:$E$9</c:f>
              <c:numCache>
                <c:formatCode>0</c:formatCode>
                <c:ptCount val="8"/>
                <c:pt idx="0">
                  <c:v>29.2</c:v>
                </c:pt>
                <c:pt idx="1">
                  <c:v>25.27</c:v>
                </c:pt>
                <c:pt idx="2">
                  <c:v>21.49</c:v>
                </c:pt>
                <c:pt idx="3">
                  <c:v>31.3</c:v>
                </c:pt>
                <c:pt idx="4">
                  <c:v>17.23</c:v>
                </c:pt>
                <c:pt idx="5">
                  <c:v>32.79</c:v>
                </c:pt>
                <c:pt idx="6">
                  <c:v>27.38</c:v>
                </c:pt>
                <c:pt idx="7">
                  <c:v>15.11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0C-440D-8F10-40F286347CD2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w.n./k.A.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Filterprogramme sind sowieso wirkungslos.</c:v>
                </c:pt>
                <c:pt idx="1">
                  <c:v>Die Filterprogramme sind zu kompliziert.</c:v>
                </c:pt>
                <c:pt idx="2">
                  <c:v>Filterprogramme sind zu teuer.</c:v>
                </c:pt>
                <c:pt idx="3">
                  <c:v>Ein Filterprogramm schränkt meine eigene Nutzung zu sehr ein.</c:v>
                </c:pt>
                <c:pt idx="4">
                  <c:v>Wenn ein Filterprogramm installiert ist, kann ich mein Kind unbesorgt das Internet nutzen lassen.</c:v>
                </c:pt>
                <c:pt idx="5">
                  <c:v>Ich weiß nicht, wo ich mich über Filterprogramme informieren kann.</c:v>
                </c:pt>
                <c:pt idx="6">
                  <c:v>Ich kenne keine Filterprogramme.</c:v>
                </c:pt>
                <c:pt idx="7">
                  <c:v>Ich brauche kein Filterprogramm, weil mein Kind das Internet nicht alleine nutzen darf.</c:v>
                </c:pt>
              </c:strCache>
            </c:strRef>
          </c:cat>
          <c:val>
            <c:numRef>
              <c:f>Tabelle1!$F$2:$F$9</c:f>
              <c:numCache>
                <c:formatCode>0</c:formatCode>
                <c:ptCount val="8"/>
                <c:pt idx="0">
                  <c:v>16.559999999999999</c:v>
                </c:pt>
                <c:pt idx="1">
                  <c:v>24.02</c:v>
                </c:pt>
                <c:pt idx="2">
                  <c:v>32.42</c:v>
                </c:pt>
                <c:pt idx="3">
                  <c:v>21.65</c:v>
                </c:pt>
                <c:pt idx="4">
                  <c:v>10.119999999999999</c:v>
                </c:pt>
                <c:pt idx="5">
                  <c:v>9.3800000000000008</c:v>
                </c:pt>
                <c:pt idx="6">
                  <c:v>7.38</c:v>
                </c:pt>
                <c:pt idx="7">
                  <c:v>7.79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0C-440D-8F10-40F286347C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421705161967471"/>
          <c:y val="2.7710630108636034E-2"/>
          <c:w val="0.76422191412841245"/>
          <c:h val="6.26361155151436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69243035974465"/>
          <c:y val="6.3022541227659254E-2"/>
          <c:w val="0.46708166919157135"/>
          <c:h val="0.83493895861799694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77-4299-A833-B0F7E16A29E0}"/>
              </c:ext>
            </c:extLst>
          </c:dPt>
          <c:dPt>
            <c:idx val="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77-4299-A833-B0F7E16A29E0}"/>
              </c:ext>
            </c:extLst>
          </c:dPt>
          <c:dPt>
            <c:idx val="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77-4299-A833-B0F7E16A29E0}"/>
              </c:ext>
            </c:extLst>
          </c:dPt>
          <c:dPt>
            <c:idx val="7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77-4299-A833-B0F7E16A29E0}"/>
              </c:ext>
            </c:extLst>
          </c:dPt>
          <c:dPt>
            <c:idx val="8"/>
            <c:invertIfNegative val="0"/>
            <c:bubble3D val="0"/>
            <c:spPr>
              <a:solidFill>
                <a:srgbClr val="F79A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F77-4299-A833-B0F7E16A29E0}"/>
              </c:ext>
            </c:extLst>
          </c:dPt>
          <c:dPt>
            <c:idx val="9"/>
            <c:invertIfNegative val="0"/>
            <c:bubble3D val="0"/>
            <c:spPr>
              <a:solidFill>
                <a:srgbClr val="D9D9D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F77-4299-A833-B0F7E16A29E0}"/>
              </c:ext>
            </c:extLst>
          </c:dPt>
          <c:dPt>
            <c:idx val="1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F77-4299-A833-B0F7E16A29E0}"/>
              </c:ext>
            </c:extLst>
          </c:dPt>
          <c:dPt>
            <c:idx val="1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F77-4299-A833-B0F7E16A29E0}"/>
              </c:ext>
            </c:extLst>
          </c:dPt>
          <c:dPt>
            <c:idx val="1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F77-4299-A833-B0F7E16A29E0}"/>
              </c:ext>
            </c:extLst>
          </c:dPt>
          <c:dLbls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77-4299-A833-B0F7E16A29E0}"/>
                </c:ext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77-4299-A833-B0F7E16A29E0}"/>
                </c:ext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77-4299-A833-B0F7E16A29E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F77-4299-A833-B0F7E16A2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CD-/MP3-/Kassetten-Player oder iPod</c:v>
                </c:pt>
                <c:pt idx="1">
                  <c:v>Radio/Radio in Stereo-Anlage</c:v>
                </c:pt>
                <c:pt idx="2">
                  <c:v>Fernsehgerät</c:v>
                </c:pt>
                <c:pt idx="3">
                  <c:v>Kindercomputer/Computer/Laptop speziell für Kinder</c:v>
                </c:pt>
                <c:pt idx="4">
                  <c:v>Tablet (z.B. iPad, Samsung Galaxy Pad)</c:v>
                </c:pt>
                <c:pt idx="5">
                  <c:v>Laptop/PC</c:v>
                </c:pt>
                <c:pt idx="6">
                  <c:v>DVD-Player (der nicht in den PC integriert ist)</c:v>
                </c:pt>
                <c:pt idx="7">
                  <c:v>Feste oder tragbare Spielkonsole (z.B. Playstation, Wii, XBox, Nintendo DS, Gameboy)</c:v>
                </c:pt>
                <c:pt idx="8">
                  <c:v>Sonstiges</c:v>
                </c:pt>
                <c:pt idx="9">
                  <c:v>Nichts davon</c:v>
                </c:pt>
              </c:strCache>
            </c:strRef>
          </c:cat>
          <c:val>
            <c:numRef>
              <c:f>Tabelle1!$B$2:$B$11</c:f>
              <c:numCache>
                <c:formatCode>0</c:formatCode>
                <c:ptCount val="10"/>
                <c:pt idx="0">
                  <c:v>31.01</c:v>
                </c:pt>
                <c:pt idx="1">
                  <c:v>22.45</c:v>
                </c:pt>
                <c:pt idx="2">
                  <c:v>6.97</c:v>
                </c:pt>
                <c:pt idx="3">
                  <c:v>6.86</c:v>
                </c:pt>
                <c:pt idx="4">
                  <c:v>5.39</c:v>
                </c:pt>
                <c:pt idx="5">
                  <c:v>4.3899999999999997</c:v>
                </c:pt>
                <c:pt idx="6">
                  <c:v>2.29</c:v>
                </c:pt>
                <c:pt idx="7">
                  <c:v>2.14</c:v>
                </c:pt>
                <c:pt idx="8">
                  <c:v>1.92</c:v>
                </c:pt>
                <c:pt idx="9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F77-4299-A833-B0F7E16A29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506668544"/>
        <c:crosses val="max"/>
        <c:crossBetween val="between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367283950617275E-2"/>
          <c:y val="0.10493519216277315"/>
          <c:w val="0.8843950617283951"/>
          <c:h val="0.54146445616679229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'E5a Nutzungsdauer H'!$B$6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t" anchorCtr="0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'E5a Nutzungsdauer H'!$A$7:$A$15</c:f>
              <c:strCache>
                <c:ptCount val="9"/>
                <c:pt idx="0">
                  <c:v>Internet (privat)</c:v>
                </c:pt>
                <c:pt idx="1">
                  <c:v>Radio</c:v>
                </c:pt>
                <c:pt idx="2">
                  <c:v>Internet (beruflich)</c:v>
                </c:pt>
                <c:pt idx="3">
                  <c:v>Klassisches Fernsehen</c:v>
                </c:pt>
                <c:pt idx="4">
                  <c:v>Pay-Streamingdienste</c:v>
                </c:pt>
                <c:pt idx="5">
                  <c:v>Online-Angebote der TV-Sender</c:v>
                </c:pt>
                <c:pt idx="6">
                  <c:v>Digitale Spiele</c:v>
                </c:pt>
                <c:pt idx="7">
                  <c:v>Buch</c:v>
                </c:pt>
                <c:pt idx="8">
                  <c:v>Kostenfreie Videoportale</c:v>
                </c:pt>
              </c:strCache>
            </c:strRef>
          </c:cat>
          <c:val>
            <c:numRef>
              <c:f>'E5a Nutzungsdauer H'!$B$7:$B$15</c:f>
              <c:numCache>
                <c:formatCode>0.00;\-0.00</c:formatCode>
                <c:ptCount val="9"/>
                <c:pt idx="0">
                  <c:v>129.09</c:v>
                </c:pt>
                <c:pt idx="1">
                  <c:v>86.39</c:v>
                </c:pt>
                <c:pt idx="2">
                  <c:v>81.45</c:v>
                </c:pt>
                <c:pt idx="3">
                  <c:v>65.510000000000005</c:v>
                </c:pt>
                <c:pt idx="4">
                  <c:v>60.54</c:v>
                </c:pt>
                <c:pt idx="5">
                  <c:v>49.13</c:v>
                </c:pt>
                <c:pt idx="6">
                  <c:v>32.03</c:v>
                </c:pt>
                <c:pt idx="7">
                  <c:v>28.46</c:v>
                </c:pt>
                <c:pt idx="8">
                  <c:v>23.91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E-4FF7-9B54-5D1A1BB1A849}"/>
            </c:ext>
          </c:extLst>
        </c:ser>
        <c:ser>
          <c:idx val="0"/>
          <c:order val="1"/>
          <c:tx>
            <c:strRef>
              <c:f>'E5a Nutzungsdauer H'!$C$6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E65B0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'E5a Nutzungsdauer H'!$A$7:$A$15</c:f>
              <c:strCache>
                <c:ptCount val="9"/>
                <c:pt idx="0">
                  <c:v>Internet (privat)</c:v>
                </c:pt>
                <c:pt idx="1">
                  <c:v>Radio</c:v>
                </c:pt>
                <c:pt idx="2">
                  <c:v>Internet (beruflich)</c:v>
                </c:pt>
                <c:pt idx="3">
                  <c:v>Klassisches Fernsehen</c:v>
                </c:pt>
                <c:pt idx="4">
                  <c:v>Pay-Streamingdienste</c:v>
                </c:pt>
                <c:pt idx="5">
                  <c:v>Online-Angebote der TV-Sender</c:v>
                </c:pt>
                <c:pt idx="6">
                  <c:v>Digitale Spiele</c:v>
                </c:pt>
                <c:pt idx="7">
                  <c:v>Buch</c:v>
                </c:pt>
                <c:pt idx="8">
                  <c:v>Kostenfreie Videoportale</c:v>
                </c:pt>
              </c:strCache>
            </c:strRef>
          </c:cat>
          <c:val>
            <c:numRef>
              <c:f>'E5a Nutzungsdauer H'!$C$7:$C$15</c:f>
              <c:numCache>
                <c:formatCode>0.00;\-0.00</c:formatCode>
                <c:ptCount val="9"/>
                <c:pt idx="0">
                  <c:v>136.85</c:v>
                </c:pt>
                <c:pt idx="1">
                  <c:v>99.83</c:v>
                </c:pt>
                <c:pt idx="2">
                  <c:v>131.51</c:v>
                </c:pt>
                <c:pt idx="3">
                  <c:v>71.05</c:v>
                </c:pt>
                <c:pt idx="4">
                  <c:v>64.849999999999994</c:v>
                </c:pt>
                <c:pt idx="5">
                  <c:v>45.92</c:v>
                </c:pt>
                <c:pt idx="6">
                  <c:v>34.33</c:v>
                </c:pt>
                <c:pt idx="7">
                  <c:v>22.73</c:v>
                </c:pt>
                <c:pt idx="8">
                  <c:v>35.93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E-4FF7-9B54-5D1A1BB1A849}"/>
            </c:ext>
          </c:extLst>
        </c:ser>
        <c:ser>
          <c:idx val="1"/>
          <c:order val="2"/>
          <c:tx>
            <c:strRef>
              <c:f>'E5a Nutzungsdauer H'!$D$6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C01F1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'E5a Nutzungsdauer H'!$A$7:$A$15</c:f>
              <c:strCache>
                <c:ptCount val="9"/>
                <c:pt idx="0">
                  <c:v>Internet (privat)</c:v>
                </c:pt>
                <c:pt idx="1">
                  <c:v>Radio</c:v>
                </c:pt>
                <c:pt idx="2">
                  <c:v>Internet (beruflich)</c:v>
                </c:pt>
                <c:pt idx="3">
                  <c:v>Klassisches Fernsehen</c:v>
                </c:pt>
                <c:pt idx="4">
                  <c:v>Pay-Streamingdienste</c:v>
                </c:pt>
                <c:pt idx="5">
                  <c:v>Online-Angebote der TV-Sender</c:v>
                </c:pt>
                <c:pt idx="6">
                  <c:v>Digitale Spiele</c:v>
                </c:pt>
                <c:pt idx="7">
                  <c:v>Buch</c:v>
                </c:pt>
                <c:pt idx="8">
                  <c:v>Kostenfreie Videoportale</c:v>
                </c:pt>
              </c:strCache>
            </c:strRef>
          </c:cat>
          <c:val>
            <c:numRef>
              <c:f>'E5a Nutzungsdauer H'!$D$7:$D$15</c:f>
              <c:numCache>
                <c:formatCode>0.00;\-0.00</c:formatCode>
                <c:ptCount val="9"/>
                <c:pt idx="0">
                  <c:v>126.71</c:v>
                </c:pt>
                <c:pt idx="1">
                  <c:v>82.46</c:v>
                </c:pt>
                <c:pt idx="2">
                  <c:v>66.12</c:v>
                </c:pt>
                <c:pt idx="3">
                  <c:v>63.8</c:v>
                </c:pt>
                <c:pt idx="4">
                  <c:v>59.27</c:v>
                </c:pt>
                <c:pt idx="5">
                  <c:v>50.1</c:v>
                </c:pt>
                <c:pt idx="6">
                  <c:v>31.35</c:v>
                </c:pt>
                <c:pt idx="7">
                  <c:v>30.29</c:v>
                </c:pt>
                <c:pt idx="8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BE-4FF7-9B54-5D1A1BB1A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0667007"/>
        <c:axId val="80661791"/>
      </c:barChart>
      <c:catAx>
        <c:axId val="806670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661791"/>
        <c:crosses val="autoZero"/>
        <c:auto val="1"/>
        <c:lblAlgn val="ctr"/>
        <c:lblOffset val="100"/>
        <c:noMultiLvlLbl val="0"/>
      </c:catAx>
      <c:valAx>
        <c:axId val="80661791"/>
        <c:scaling>
          <c:orientation val="minMax"/>
          <c:max val="140"/>
          <c:min val="0"/>
        </c:scaling>
        <c:delete val="0"/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80667007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9690229837615"/>
          <c:y val="0.15708722339712178"/>
          <c:w val="0.79980878349835238"/>
          <c:h val="0.718067591421185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Ja, Informationen und Fotos/Videos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Tabelle1!$B$2:$B$8</c:f>
              <c:numCache>
                <c:formatCode>0</c:formatCode>
                <c:ptCount val="7"/>
                <c:pt idx="0">
                  <c:v>13.41</c:v>
                </c:pt>
                <c:pt idx="1">
                  <c:v>19.34</c:v>
                </c:pt>
                <c:pt idx="3">
                  <c:v>17.72</c:v>
                </c:pt>
                <c:pt idx="4">
                  <c:v>15.09</c:v>
                </c:pt>
                <c:pt idx="6">
                  <c:v>16.43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7-4185-9F1F-5A9C58772B5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Ja, aber nur Informationen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Tabelle1!$C$2:$C$8</c:f>
              <c:numCache>
                <c:formatCode>0</c:formatCode>
                <c:ptCount val="7"/>
                <c:pt idx="0">
                  <c:v>9.3800000000000008</c:v>
                </c:pt>
                <c:pt idx="1">
                  <c:v>9.5299999999999994</c:v>
                </c:pt>
                <c:pt idx="3">
                  <c:v>9.56</c:v>
                </c:pt>
                <c:pt idx="4">
                  <c:v>9.36</c:v>
                </c:pt>
                <c:pt idx="6">
                  <c:v>9.4600000000000009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7-4185-9F1F-5A9C58772B5E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Nein, nur über mich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Tabelle1!$D$2:$D$8</c:f>
              <c:numCache>
                <c:formatCode>0</c:formatCode>
                <c:ptCount val="7"/>
                <c:pt idx="0">
                  <c:v>72.47</c:v>
                </c:pt>
                <c:pt idx="1">
                  <c:v>67.819999999999993</c:v>
                </c:pt>
                <c:pt idx="3">
                  <c:v>70.41</c:v>
                </c:pt>
                <c:pt idx="4">
                  <c:v>69.77</c:v>
                </c:pt>
                <c:pt idx="6">
                  <c:v>70.099999999999994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D7-4185-9F1F-5A9C58772B5E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w.n./k.A.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4-5 Jahre</c:v>
                </c:pt>
                <c:pt idx="1">
                  <c:v>2-3 Jahre</c:v>
                </c:pt>
                <c:pt idx="3">
                  <c:v>Jungen</c:v>
                </c:pt>
                <c:pt idx="4">
                  <c:v>Mädchen</c:v>
                </c:pt>
                <c:pt idx="6">
                  <c:v>Gesamt</c:v>
                </c:pt>
              </c:strCache>
            </c:strRef>
          </c:cat>
          <c:val>
            <c:numRef>
              <c:f>Tabelle1!$E$2:$E$8</c:f>
              <c:numCache>
                <c:formatCode>0</c:formatCode>
                <c:ptCount val="7"/>
                <c:pt idx="0">
                  <c:v>4.74</c:v>
                </c:pt>
                <c:pt idx="1">
                  <c:v>3.32</c:v>
                </c:pt>
                <c:pt idx="3">
                  <c:v>2.31</c:v>
                </c:pt>
                <c:pt idx="4">
                  <c:v>5.78</c:v>
                </c:pt>
                <c:pt idx="6">
                  <c:v>4.01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D7-4185-9F1F-5A9C58772B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299518152094678"/>
          <c:y val="0"/>
          <c:w val="0.83729959300197787"/>
          <c:h val="0.16142711610873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86740670155084"/>
          <c:y val="5.3967754030746155E-2"/>
          <c:w val="0.63356417629325001"/>
          <c:h val="0.87104778823378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'K3d Regeln'!$B$2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4885596072826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F8-4829-8803-C813DC720B75}"/>
                </c:ext>
              </c:extLst>
            </c:dLbl>
            <c:dLbl>
              <c:idx val="1"/>
              <c:layout>
                <c:manualLayout>
                  <c:x val="-2.690685818451372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F8-4829-8803-C813DC720B7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'K3d Regeln'!$A$3:$A$10</c:f>
              <c:strCache>
                <c:ptCount val="8"/>
                <c:pt idx="0">
                  <c:v>(Bilder-)Buch anschauen/lesen/vorgelesen bekommen (n=529)</c:v>
                </c:pt>
                <c:pt idx="1">
                  <c:v>Radio hören, egal ob über Radiogerät, Internet etc. (n=417)</c:v>
                </c:pt>
                <c:pt idx="2">
                  <c:v>Hörspiele/Hörbücher/Podcast anhörenv (n=471)</c:v>
                </c:pt>
                <c:pt idx="3">
                  <c:v>PC/Laptop nutzen (n=567)</c:v>
                </c:pt>
                <c:pt idx="4">
                  <c:v>Handy/Smartphone nutzen (n=111)</c:v>
                </c:pt>
                <c:pt idx="5">
                  <c:v>Ein Tablet benutzen (n=254)</c:v>
                </c:pt>
                <c:pt idx="6">
                  <c:v>Fernsehen, egal ob über Fernseher, live im Internet etc. (n=466)</c:v>
                </c:pt>
                <c:pt idx="7">
                  <c:v>Apps nutzen/Internet nutzen (n=344)</c:v>
                </c:pt>
              </c:strCache>
            </c:strRef>
          </c:cat>
          <c:val>
            <c:numRef>
              <c:f>'K3d Regeln'!$B$3:$B$10</c:f>
              <c:numCache>
                <c:formatCode>0.00;\-0.00</c:formatCode>
                <c:ptCount val="8"/>
                <c:pt idx="0">
                  <c:v>23.78</c:v>
                </c:pt>
                <c:pt idx="1">
                  <c:v>34.03</c:v>
                </c:pt>
                <c:pt idx="2">
                  <c:v>37.770000000000003</c:v>
                </c:pt>
                <c:pt idx="3">
                  <c:v>74.91</c:v>
                </c:pt>
                <c:pt idx="4">
                  <c:v>74.36</c:v>
                </c:pt>
                <c:pt idx="5">
                  <c:v>79.91</c:v>
                </c:pt>
                <c:pt idx="6">
                  <c:v>91.72</c:v>
                </c:pt>
                <c:pt idx="7">
                  <c:v>91.65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F8-4829-8803-C813DC720B75}"/>
            </c:ext>
          </c:extLst>
        </c:ser>
        <c:ser>
          <c:idx val="1"/>
          <c:order val="1"/>
          <c:tx>
            <c:strRef>
              <c:f>'K3d Regeln'!$C$2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6501622455694523E-2"/>
                  <c:y val="-1.242081405660487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F8-4829-8803-C813DC720B7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'K3d Regeln'!$A$3:$A$10</c:f>
              <c:strCache>
                <c:ptCount val="8"/>
                <c:pt idx="0">
                  <c:v>(Bilder-)Buch anschauen/lesen/vorgelesen bekommen (n=529)</c:v>
                </c:pt>
                <c:pt idx="1">
                  <c:v>Radio hören, egal ob über Radiogerät, Internet etc. (n=417)</c:v>
                </c:pt>
                <c:pt idx="2">
                  <c:v>Hörspiele/Hörbücher/Podcast anhörenv (n=471)</c:v>
                </c:pt>
                <c:pt idx="3">
                  <c:v>PC/Laptop nutzen (n=567)</c:v>
                </c:pt>
                <c:pt idx="4">
                  <c:v>Handy/Smartphone nutzen (n=111)</c:v>
                </c:pt>
                <c:pt idx="5">
                  <c:v>Ein Tablet benutzen (n=254)</c:v>
                </c:pt>
                <c:pt idx="6">
                  <c:v>Fernsehen, egal ob über Fernseher, live im Internet etc. (n=466)</c:v>
                </c:pt>
                <c:pt idx="7">
                  <c:v>Apps nutzen/Internet nutzen (n=344)</c:v>
                </c:pt>
              </c:strCache>
            </c:strRef>
          </c:cat>
          <c:val>
            <c:numRef>
              <c:f>'K3d Regeln'!$C$3:$C$10</c:f>
              <c:numCache>
                <c:formatCode>0.00;\-0.00</c:formatCode>
                <c:ptCount val="8"/>
                <c:pt idx="0">
                  <c:v>16.100000000000001</c:v>
                </c:pt>
                <c:pt idx="1">
                  <c:v>28.07</c:v>
                </c:pt>
                <c:pt idx="2">
                  <c:v>33.08</c:v>
                </c:pt>
                <c:pt idx="3">
                  <c:v>54.97</c:v>
                </c:pt>
                <c:pt idx="4">
                  <c:v>67.040000000000006</c:v>
                </c:pt>
                <c:pt idx="5">
                  <c:v>72.66</c:v>
                </c:pt>
                <c:pt idx="6">
                  <c:v>75.94</c:v>
                </c:pt>
                <c:pt idx="7">
                  <c:v>76.25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F8-4829-8803-C813DC720B75}"/>
            </c:ext>
          </c:extLst>
        </c:ser>
        <c:ser>
          <c:idx val="2"/>
          <c:order val="2"/>
          <c:tx>
            <c:strRef>
              <c:f>'K3d Regeln'!$D$2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>
              <a:outerShdw blurRad="50800" dist="50800" dir="5400000" sx="3000" sy="3000" algn="ctr" rotWithShape="0">
                <a:srgbClr val="000000">
                  <a:alpha val="43137"/>
                </a:srgbClr>
              </a:outerShdw>
            </a:effectLst>
          </c:spPr>
          <c:invertIfNegative val="0"/>
          <c:dLbls>
            <c:dLbl>
              <c:idx val="2"/>
              <c:layout>
                <c:manualLayout>
                  <c:x val="-3.130469642303362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F8-4829-8803-C813DC720B7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'K3d Regeln'!$A$3:$A$10</c:f>
              <c:strCache>
                <c:ptCount val="8"/>
                <c:pt idx="0">
                  <c:v>(Bilder-)Buch anschauen/lesen/vorgelesen bekommen (n=529)</c:v>
                </c:pt>
                <c:pt idx="1">
                  <c:v>Radio hören, egal ob über Radiogerät, Internet etc. (n=417)</c:v>
                </c:pt>
                <c:pt idx="2">
                  <c:v>Hörspiele/Hörbücher/Podcast anhörenv (n=471)</c:v>
                </c:pt>
                <c:pt idx="3">
                  <c:v>PC/Laptop nutzen (n=567)</c:v>
                </c:pt>
                <c:pt idx="4">
                  <c:v>Handy/Smartphone nutzen (n=111)</c:v>
                </c:pt>
                <c:pt idx="5">
                  <c:v>Ein Tablet benutzen (n=254)</c:v>
                </c:pt>
                <c:pt idx="6">
                  <c:v>Fernsehen, egal ob über Fernseher, live im Internet etc. (n=466)</c:v>
                </c:pt>
                <c:pt idx="7">
                  <c:v>Apps nutzen/Internet nutzen (n=344)</c:v>
                </c:pt>
              </c:strCache>
            </c:strRef>
          </c:cat>
          <c:val>
            <c:numRef>
              <c:f>'K3d Regeln'!$D$3:$D$10</c:f>
              <c:numCache>
                <c:formatCode>0.00;\-0.00</c:formatCode>
                <c:ptCount val="8"/>
                <c:pt idx="0">
                  <c:v>19.850000000000001</c:v>
                </c:pt>
                <c:pt idx="1">
                  <c:v>30.88</c:v>
                </c:pt>
                <c:pt idx="2">
                  <c:v>35.44</c:v>
                </c:pt>
                <c:pt idx="3">
                  <c:v>65.03</c:v>
                </c:pt>
                <c:pt idx="4">
                  <c:v>70.849999999999994</c:v>
                </c:pt>
                <c:pt idx="5">
                  <c:v>76.14</c:v>
                </c:pt>
                <c:pt idx="6">
                  <c:v>84.29</c:v>
                </c:pt>
                <c:pt idx="7">
                  <c:v>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F8-4829-8803-C813DC720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80063951"/>
        <c:axId val="1388383007"/>
      </c:barChart>
      <c:catAx>
        <c:axId val="138006395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8383007"/>
        <c:crosses val="autoZero"/>
        <c:auto val="1"/>
        <c:lblAlgn val="ctr"/>
        <c:lblOffset val="100"/>
        <c:noMultiLvlLbl val="0"/>
      </c:catAx>
      <c:valAx>
        <c:axId val="1388383007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  <a:alpha val="98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0063951"/>
        <c:crosses val="autoZero"/>
        <c:crossBetween val="between"/>
        <c:majorUnit val="20"/>
      </c:valAx>
      <c:spPr>
        <a:noFill/>
        <a:ln w="0" cmpd="sng">
          <a:noFill/>
        </a:ln>
        <a:effectLst/>
      </c:spPr>
    </c:plotArea>
    <c:legend>
      <c:legendPos val="r"/>
      <c:layout>
        <c:manualLayout>
          <c:xMode val="edge"/>
          <c:yMode val="edge"/>
          <c:x val="0.83747373934946046"/>
          <c:y val="0.67772134399230632"/>
          <c:w val="0.14660269377155882"/>
          <c:h val="0.17254688345254554"/>
        </c:manualLayout>
      </c:layout>
      <c:overlay val="0"/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718339755822023"/>
          <c:y val="4.3206621451188428E-2"/>
          <c:w val="0.51365692803809537"/>
          <c:h val="0.8878217107197620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339-4443-9662-8BD2351DEF1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39-4443-9662-8BD2351DEF1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339-4443-9662-8BD2351DEF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339-4443-9662-8BD2351DEF1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339-4443-9662-8BD2351DEF1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39-4443-9662-8BD2351DEF14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339-4443-9662-8BD2351DEF14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339-4443-9662-8BD2351DEF1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3339-4443-9662-8BD2351DEF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Kochen/Backen/Rezepte</c:v>
                </c:pt>
                <c:pt idx="1">
                  <c:v>(Selbstgeschriebene) Geschichten allg.</c:v>
                </c:pt>
                <c:pt idx="2">
                  <c:v>Gartenarbeit/Blumen einpflanzen/Blumensamen</c:v>
                </c:pt>
                <c:pt idx="3">
                  <c:v>Bücher/lesen/Geschichten vorlesen</c:v>
                </c:pt>
                <c:pt idx="4">
                  <c:v>(Selbstgedrehte) Videos allg.</c:v>
                </c:pt>
                <c:pt idx="5">
                  <c:v>Musik/musizieren/Lieder</c:v>
                </c:pt>
                <c:pt idx="6">
                  <c:v>Spiele/Spieleideen</c:v>
                </c:pt>
                <c:pt idx="7">
                  <c:v>Betreuung/Notbetreuung/Ferienbetreuung</c:v>
                </c:pt>
                <c:pt idx="8">
                  <c:v>Malvorlagen/(aus-)malen/zeichnen</c:v>
                </c:pt>
                <c:pt idx="9">
                  <c:v>Basteln/Bastelideen/-vorlagen/-anleitungen/Portfolios</c:v>
                </c:pt>
              </c:strCache>
            </c:strRef>
          </c:cat>
          <c:val>
            <c:numRef>
              <c:f>Tabelle1!$B$2:$B$11</c:f>
              <c:numCache>
                <c:formatCode>0</c:formatCode>
                <c:ptCount val="10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5.86</c:v>
                </c:pt>
                <c:pt idx="4">
                  <c:v>5.9</c:v>
                </c:pt>
                <c:pt idx="5">
                  <c:v>10.52</c:v>
                </c:pt>
                <c:pt idx="6">
                  <c:v>16.2</c:v>
                </c:pt>
                <c:pt idx="7">
                  <c:v>23.36</c:v>
                </c:pt>
                <c:pt idx="8">
                  <c:v>34.21</c:v>
                </c:pt>
                <c:pt idx="9">
                  <c:v>45.97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39-4443-9662-8BD2351DEF14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Kochen/Backen/Rezepte</c:v>
                </c:pt>
                <c:pt idx="1">
                  <c:v>(Selbstgeschriebene) Geschichten allg.</c:v>
                </c:pt>
                <c:pt idx="2">
                  <c:v>Gartenarbeit/Blumen einpflanzen/Blumensamen</c:v>
                </c:pt>
                <c:pt idx="3">
                  <c:v>Bücher/lesen/Geschichten vorlesen</c:v>
                </c:pt>
                <c:pt idx="4">
                  <c:v>(Selbstgedrehte) Videos allg.</c:v>
                </c:pt>
                <c:pt idx="5">
                  <c:v>Musik/musizieren/Lieder</c:v>
                </c:pt>
                <c:pt idx="6">
                  <c:v>Spiele/Spieleideen</c:v>
                </c:pt>
                <c:pt idx="7">
                  <c:v>Betreuung/Notbetreuung/Ferienbetreuung</c:v>
                </c:pt>
                <c:pt idx="8">
                  <c:v>Malvorlagen/(aus-)malen/zeichnen</c:v>
                </c:pt>
                <c:pt idx="9">
                  <c:v>Basteln/Bastelideen/-vorlagen/-anleitungen/Portfolios</c:v>
                </c:pt>
              </c:strCache>
            </c:strRef>
          </c:cat>
          <c:val>
            <c:numRef>
              <c:f>Tabelle1!$C$2:$C$11</c:f>
              <c:numCache>
                <c:formatCode>0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7.72</c:v>
                </c:pt>
                <c:pt idx="4">
                  <c:v>7.87</c:v>
                </c:pt>
                <c:pt idx="5">
                  <c:v>8.85</c:v>
                </c:pt>
                <c:pt idx="6">
                  <c:v>21.4</c:v>
                </c:pt>
                <c:pt idx="7">
                  <c:v>20.76</c:v>
                </c:pt>
                <c:pt idx="8">
                  <c:v>22.71</c:v>
                </c:pt>
                <c:pt idx="9">
                  <c:v>47.23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39-4443-9662-8BD2351DEF14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Kochen/Backen/Rezepte</c:v>
                </c:pt>
                <c:pt idx="1">
                  <c:v>(Selbstgeschriebene) Geschichten allg.</c:v>
                </c:pt>
                <c:pt idx="2">
                  <c:v>Gartenarbeit/Blumen einpflanzen/Blumensamen</c:v>
                </c:pt>
                <c:pt idx="3">
                  <c:v>Bücher/lesen/Geschichten vorlesen</c:v>
                </c:pt>
                <c:pt idx="4">
                  <c:v>(Selbstgedrehte) Videos allg.</c:v>
                </c:pt>
                <c:pt idx="5">
                  <c:v>Musik/musizieren/Lieder</c:v>
                </c:pt>
                <c:pt idx="6">
                  <c:v>Spiele/Spieleideen</c:v>
                </c:pt>
                <c:pt idx="7">
                  <c:v>Betreuung/Notbetreuung/Ferienbetreuung</c:v>
                </c:pt>
                <c:pt idx="8">
                  <c:v>Malvorlagen/(aus-)malen/zeichnen</c:v>
                </c:pt>
                <c:pt idx="9">
                  <c:v>Basteln/Bastelideen/-vorlagen/-anleitungen/Portfolios</c:v>
                </c:pt>
              </c:strCache>
            </c:strRef>
          </c:cat>
          <c:val>
            <c:numRef>
              <c:f>Tabelle1!$D$2:$D$11</c:f>
              <c:numCache>
                <c:formatCode>0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6.71</c:v>
                </c:pt>
                <c:pt idx="4">
                  <c:v>6.8</c:v>
                </c:pt>
                <c:pt idx="5">
                  <c:v>9.76</c:v>
                </c:pt>
                <c:pt idx="6">
                  <c:v>18.57</c:v>
                </c:pt>
                <c:pt idx="7">
                  <c:v>22.17</c:v>
                </c:pt>
                <c:pt idx="8">
                  <c:v>28.96</c:v>
                </c:pt>
                <c:pt idx="9">
                  <c:v>46.54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339-4443-9662-8BD2351DE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668544"/>
        <c:axId val="506672808"/>
      </c:barChart>
      <c:catAx>
        <c:axId val="50666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55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crossAx val="506668544"/>
        <c:crosses val="autoZero"/>
        <c:crossBetween val="between"/>
        <c:majorUnit val="20"/>
        <c:min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717726208684694"/>
          <c:y val="0.69735829911314462"/>
          <c:w val="0.15096024267943528"/>
          <c:h val="0.1577362200397821"/>
        </c:manualLayout>
      </c:layout>
      <c:overlay val="0"/>
      <c:spPr>
        <a:ln>
          <a:solidFill>
            <a:schemeClr val="tx1">
              <a:lumMod val="50000"/>
              <a:lumOff val="50000"/>
            </a:schemeClr>
          </a:solidFill>
        </a:ln>
      </c:sp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34892413822795"/>
          <c:y val="0.21690082271625316"/>
          <c:w val="0.82201106947991676"/>
          <c:h val="0.663966833445092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Täglich/mehrmals pro Woche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4-5 Jahre</c:v>
                </c:pt>
                <c:pt idx="1">
                  <c:v>2-3 Jahre</c:v>
                </c:pt>
                <c:pt idx="3">
                  <c:v>Gesamt</c:v>
                </c:pt>
              </c:strCache>
            </c:strRef>
          </c:cat>
          <c:val>
            <c:numRef>
              <c:f>Tabelle1!$B$2:$B$5</c:f>
              <c:numCache>
                <c:formatCode>0</c:formatCode>
                <c:ptCount val="4"/>
                <c:pt idx="0">
                  <c:v>38</c:v>
                </c:pt>
                <c:pt idx="1">
                  <c:v>36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A-4AB4-ADB5-5B602D3BB82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Einmal pro Woche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4-5 Jahre</c:v>
                </c:pt>
                <c:pt idx="1">
                  <c:v>2-3 Jahre</c:v>
                </c:pt>
                <c:pt idx="3">
                  <c:v>Gesamt</c:v>
                </c:pt>
              </c:strCache>
            </c:strRef>
          </c:cat>
          <c:val>
            <c:numRef>
              <c:f>Tabelle1!$C$2:$C$5</c:f>
              <c:numCache>
                <c:formatCode>0</c:formatCode>
                <c:ptCount val="4"/>
                <c:pt idx="0">
                  <c:v>16.36</c:v>
                </c:pt>
                <c:pt idx="1">
                  <c:v>7.39</c:v>
                </c:pt>
                <c:pt idx="3">
                  <c:v>12.27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A-4AB4-ADB5-5B602D3BB82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Mehrmals im Monat</c:v>
                </c:pt>
              </c:strCache>
            </c:strRef>
          </c:tx>
          <c:spPr>
            <a:solidFill>
              <a:srgbClr val="F79A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4-5 Jahre</c:v>
                </c:pt>
                <c:pt idx="1">
                  <c:v>2-3 Jahre</c:v>
                </c:pt>
                <c:pt idx="3">
                  <c:v>Gesamt</c:v>
                </c:pt>
              </c:strCache>
            </c:strRef>
          </c:cat>
          <c:val>
            <c:numRef>
              <c:f>Tabelle1!$D$2:$D$5</c:f>
              <c:numCache>
                <c:formatCode>0</c:formatCode>
                <c:ptCount val="4"/>
                <c:pt idx="0">
                  <c:v>11.14</c:v>
                </c:pt>
                <c:pt idx="1">
                  <c:v>16.940000000000001</c:v>
                </c:pt>
                <c:pt idx="3">
                  <c:v>13.79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2A-4AB4-ADB5-5B602D3BB825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Einmal pro Monat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4-5 Jahre</c:v>
                </c:pt>
                <c:pt idx="1">
                  <c:v>2-3 Jahre</c:v>
                </c:pt>
                <c:pt idx="3">
                  <c:v>Gesamt</c:v>
                </c:pt>
              </c:strCache>
            </c:strRef>
          </c:cat>
          <c:val>
            <c:numRef>
              <c:f>Tabelle1!$E$2:$E$5</c:f>
              <c:numCache>
                <c:formatCode>0</c:formatCode>
                <c:ptCount val="4"/>
                <c:pt idx="0">
                  <c:v>18.309999999999999</c:v>
                </c:pt>
                <c:pt idx="1">
                  <c:v>21.2</c:v>
                </c:pt>
                <c:pt idx="3">
                  <c:v>19.63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2A-4AB4-ADB5-5B602D3BB825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Seltener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4-5 Jahre</c:v>
                </c:pt>
                <c:pt idx="1">
                  <c:v>2-3 Jahre</c:v>
                </c:pt>
                <c:pt idx="3">
                  <c:v>Gesamt</c:v>
                </c:pt>
              </c:strCache>
            </c:strRef>
          </c:cat>
          <c:val>
            <c:numRef>
              <c:f>Tabelle1!$F$2:$F$5</c:f>
              <c:numCache>
                <c:formatCode>0</c:formatCode>
                <c:ptCount val="4"/>
                <c:pt idx="0">
                  <c:v>14.55</c:v>
                </c:pt>
                <c:pt idx="1">
                  <c:v>17.95</c:v>
                </c:pt>
                <c:pt idx="3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2A-4AB4-ADB5-5B602D3BB825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weiß nicht/k.A.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2A-4AB4-ADB5-5B602D3BB82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2A-4AB4-ADB5-5B602D3BB8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de-DE" sz="900" b="1" i="0" u="none" strike="noStrike" kern="1200" baseline="0">
                    <a:solidFill>
                      <a:schemeClr val="bg1">
                        <a:lumMod val="8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4-5 Jahre</c:v>
                </c:pt>
                <c:pt idx="1">
                  <c:v>2-3 Jahre</c:v>
                </c:pt>
                <c:pt idx="3">
                  <c:v>Gesamt</c:v>
                </c:pt>
              </c:strCache>
            </c:strRef>
          </c:cat>
          <c:val>
            <c:numRef>
              <c:f>Tabelle1!$G$2:$G$5</c:f>
              <c:numCache>
                <c:formatCode>0</c:formatCode>
                <c:ptCount val="4"/>
                <c:pt idx="0">
                  <c:v>2.02</c:v>
                </c:pt>
                <c:pt idx="1">
                  <c:v>0.17</c:v>
                </c:pt>
                <c:pt idx="3">
                  <c:v>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E2A-4AB4-ADB5-5B602D3BB8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750521935"/>
        <c:axId val="1918122591"/>
      </c:barChart>
      <c:catAx>
        <c:axId val="175052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918122591"/>
        <c:crosses val="autoZero"/>
        <c:auto val="0"/>
        <c:lblAlgn val="ctr"/>
        <c:lblOffset val="100"/>
        <c:noMultiLvlLbl val="0"/>
      </c:catAx>
      <c:valAx>
        <c:axId val="191812259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5052193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9798605664019311E-2"/>
          <c:y val="4.9130860886160831E-2"/>
          <c:w val="0.91082836714249449"/>
          <c:h val="0.11229625522257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819444648433024"/>
          <c:y val="0.19535112542867838"/>
          <c:w val="0.4646473755481989"/>
          <c:h val="0.75626827844481004"/>
        </c:manualLayout>
      </c:layout>
      <c:doughnut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394131653092304"/>
          <c:y val="3.1815380607147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4209143855975861"/>
          <c:y val="0.20759410588759902"/>
          <c:w val="0.61075051540392"/>
          <c:h val="0.75364958322686459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DC9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60-480F-BA6C-5DF4F97FCB47}"/>
              </c:ext>
            </c:extLst>
          </c:dPt>
          <c:dPt>
            <c:idx val="1"/>
            <c:bubble3D val="0"/>
            <c:spPr>
              <a:solidFill>
                <a:srgbClr val="DD2A1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60-480F-BA6C-5DF4F97FCB47}"/>
              </c:ext>
            </c:extLst>
          </c:dPt>
          <c:dPt>
            <c:idx val="2"/>
            <c:bubble3D val="0"/>
            <c:spPr>
              <a:solidFill>
                <a:srgbClr val="D9D9D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60-480F-BA6C-5DF4F97FCB47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60-480F-BA6C-5DF4F97FCB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Tabelle1!$B$2:$B$4</c:f>
              <c:numCache>
                <c:formatCode>0_ ;\-0\ </c:formatCode>
                <c:ptCount val="3"/>
                <c:pt idx="0">
                  <c:v>38.1</c:v>
                </c:pt>
                <c:pt idx="1">
                  <c:v>58.71</c:v>
                </c:pt>
                <c:pt idx="2">
                  <c:v>3.18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60-480F-BA6C-5DF4F97FCB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657940830483365"/>
          <c:y val="2.7368151668312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5348020929718917"/>
          <c:y val="0.18685171801941397"/>
          <c:w val="0.48631326888883836"/>
          <c:h val="0.69519224107808408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2-3 Jahre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DC9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84-45BA-BE0D-5988B726B87D}"/>
              </c:ext>
            </c:extLst>
          </c:dPt>
          <c:dPt>
            <c:idx val="1"/>
            <c:bubble3D val="0"/>
            <c:spPr>
              <a:solidFill>
                <a:srgbClr val="DD2A1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84-45BA-BE0D-5988B726B87D}"/>
              </c:ext>
            </c:extLst>
          </c:dPt>
          <c:dPt>
            <c:idx val="2"/>
            <c:bubble3D val="0"/>
            <c:spPr>
              <a:solidFill>
                <a:srgbClr val="D9D9D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84-45BA-BE0D-5988B726B87D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184-45BA-BE0D-5988B726B8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Tabelle1!$B$2:$B$4</c:f>
              <c:numCache>
                <c:formatCode>0_ ;\-0\ </c:formatCode>
                <c:ptCount val="3"/>
                <c:pt idx="0">
                  <c:v>35.340000000000003</c:v>
                </c:pt>
                <c:pt idx="1">
                  <c:v>58.96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84-45BA-BE0D-5988B726B8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02486832945102"/>
          <c:y val="0.89753600468157668"/>
          <c:w val="0.40395026334109796"/>
          <c:h val="0.10246391908856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86577320396619"/>
          <c:y val="2.5908181071191128E-2"/>
          <c:w val="0.4981237283290455"/>
          <c:h val="0.91800154118816457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88-4674-BDCC-702517088346}"/>
              </c:ext>
            </c:extLst>
          </c:dPt>
          <c:dLbls>
            <c:dLbl>
              <c:idx val="3"/>
              <c:layout>
                <c:manualLayout>
                  <c:x val="-3.7898064537826431E-2"/>
                  <c:y val="2.374569875796150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7E-4CA0-B351-2408E187B70D}"/>
                </c:ext>
              </c:extLst>
            </c:dLbl>
            <c:dLbl>
              <c:idx val="4"/>
              <c:layout>
                <c:manualLayout>
                  <c:x val="-3.8752963729001666E-2"/>
                  <c:y val="7.5461183031245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88-4674-BDCC-70251708834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AB3F2E0-6860-4E3C-8F6E-699F30FDE790}" type="VALUE">
                      <a:rPr lang="en-US">
                        <a:solidFill>
                          <a:schemeClr val="bg1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488-4674-BDCC-702517088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Internet</c:v>
                </c:pt>
                <c:pt idx="1">
                  <c:v>Feste oder tragbare Spielkonsole (z.B. Playstation, Wii, XBox, Nintendo DS, Gameboy)</c:v>
                </c:pt>
                <c:pt idx="2">
                  <c:v>Handy/Smartphone</c:v>
                </c:pt>
                <c:pt idx="3">
                  <c:v>Sprachassistent (z.B. Alexa, Google Home, Microsoft Cortana etc.)</c:v>
                </c:pt>
                <c:pt idx="4">
                  <c:v>DVD-Player (der nicht in den PC integriert ist)</c:v>
                </c:pt>
                <c:pt idx="5">
                  <c:v>nichts davon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6</c:v>
                </c:pt>
                <c:pt idx="1">
                  <c:v>4.3</c:v>
                </c:pt>
                <c:pt idx="2">
                  <c:v>3.83</c:v>
                </c:pt>
                <c:pt idx="3">
                  <c:v>2.85</c:v>
                </c:pt>
                <c:pt idx="4">
                  <c:v>2.61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88-4674-BDCC-702517088346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88-4674-BDCC-702517088346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de-DE"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488-4674-BDCC-702517088346}"/>
                </c:ext>
              </c:extLst>
            </c:dLbl>
            <c:dLbl>
              <c:idx val="2"/>
              <c:layout>
                <c:manualLayout>
                  <c:x val="-2.8276468972629996E-2"/>
                  <c:y val="2.9706788060485398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88-4674-BDCC-70251708834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de-DE"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37E-4CA0-B351-2408E187B70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de-DE"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DIN-Regular" panose="020B0604020202020204" charset="0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88-4674-BDCC-702517088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de-DE"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Internet</c:v>
                </c:pt>
                <c:pt idx="1">
                  <c:v>Feste oder tragbare Spielkonsole (z.B. Playstation, Wii, XBox, Nintendo DS, Gameboy)</c:v>
                </c:pt>
                <c:pt idx="2">
                  <c:v>Handy/Smartphone</c:v>
                </c:pt>
                <c:pt idx="3">
                  <c:v>Sprachassistent (z.B. Alexa, Google Home, Microsoft Cortana etc.)</c:v>
                </c:pt>
                <c:pt idx="4">
                  <c:v>DVD-Player (der nicht in den PC integriert ist)</c:v>
                </c:pt>
                <c:pt idx="5">
                  <c:v>nichts davon</c:v>
                </c:pt>
              </c:strCache>
            </c:strRef>
          </c:cat>
          <c:val>
            <c:numRef>
              <c:f>Tabelle1!$C$2:$C$7</c:f>
              <c:numCache>
                <c:formatCode>0</c:formatCode>
                <c:ptCount val="6"/>
                <c:pt idx="0">
                  <c:v>4</c:v>
                </c:pt>
                <c:pt idx="1">
                  <c:v>1.1399999999999999</c:v>
                </c:pt>
                <c:pt idx="2">
                  <c:v>2.72</c:v>
                </c:pt>
                <c:pt idx="3">
                  <c:v>1.03</c:v>
                </c:pt>
                <c:pt idx="4">
                  <c:v>0.63</c:v>
                </c:pt>
                <c:pt idx="5">
                  <c:v>56.28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88-4674-BDCC-702517088346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de-DE"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Internet</c:v>
                </c:pt>
                <c:pt idx="1">
                  <c:v>Feste oder tragbare Spielkonsole (z.B. Playstation, Wii, XBox, Nintendo DS, Gameboy)</c:v>
                </c:pt>
                <c:pt idx="2">
                  <c:v>Handy/Smartphone</c:v>
                </c:pt>
                <c:pt idx="3">
                  <c:v>Sprachassistent (z.B. Alexa, Google Home, Microsoft Cortana etc.)</c:v>
                </c:pt>
                <c:pt idx="4">
                  <c:v>DVD-Player (der nicht in den PC integriert ist)</c:v>
                </c:pt>
                <c:pt idx="5">
                  <c:v>nichts davon</c:v>
                </c:pt>
              </c:strCache>
            </c:strRef>
          </c:cat>
          <c:val>
            <c:numRef>
              <c:f>Tabelle1!$D$2:$D$7</c:f>
              <c:numCache>
                <c:formatCode>0</c:formatCode>
                <c:ptCount val="6"/>
                <c:pt idx="0">
                  <c:v>8</c:v>
                </c:pt>
                <c:pt idx="1">
                  <c:v>7.6</c:v>
                </c:pt>
                <c:pt idx="2">
                  <c:v>4.99</c:v>
                </c:pt>
                <c:pt idx="3">
                  <c:v>4.75</c:v>
                </c:pt>
                <c:pt idx="4">
                  <c:v>4.68</c:v>
                </c:pt>
                <c:pt idx="5">
                  <c:v>33.26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88-4674-BDCC-702517088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6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06668544"/>
        <c:crosses val="autoZero"/>
        <c:crossBetween val="between"/>
        <c:minorUnit val="5"/>
      </c:valAx>
      <c:spPr>
        <a:solidFill>
          <a:srgbClr val="F2F2F2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5213713124168337"/>
          <c:y val="3.6431387792042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6541699364410237"/>
          <c:y val="0.19660652217163857"/>
          <c:w val="0.65283568726881258"/>
          <c:h val="0.65869742354910066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4-5 Jahre</c:v>
                </c:pt>
              </c:strCache>
            </c:strRef>
          </c:tx>
          <c:spPr>
            <a:ln>
              <a:noFill/>
            </a:ln>
          </c:spPr>
          <c:explosion val="1"/>
          <c:dPt>
            <c:idx val="0"/>
            <c:bubble3D val="0"/>
            <c:spPr>
              <a:solidFill>
                <a:srgbClr val="FDC9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5A-40D9-ACB5-3B6B8301C7A2}"/>
              </c:ext>
            </c:extLst>
          </c:dPt>
          <c:dPt>
            <c:idx val="1"/>
            <c:bubble3D val="0"/>
            <c:spPr>
              <a:solidFill>
                <a:srgbClr val="DD2A1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5A-40D9-ACB5-3B6B8301C7A2}"/>
              </c:ext>
            </c:extLst>
          </c:dPt>
          <c:dPt>
            <c:idx val="2"/>
            <c:bubble3D val="0"/>
            <c:spPr>
              <a:solidFill>
                <a:srgbClr val="D9D9D9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5A-40D9-ACB5-3B6B8301C7A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45A-40D9-ACB5-3B6B8301C7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Tabelle1!$B$2:$B$4</c:f>
              <c:numCache>
                <c:formatCode>0_ ;\-0\ </c:formatCode>
                <c:ptCount val="3"/>
                <c:pt idx="0">
                  <c:v>40.98</c:v>
                </c:pt>
                <c:pt idx="1">
                  <c:v>58.46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5A-40D9-ACB5-3B6B8301C7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11452896406176"/>
          <c:y val="6.406262761999186E-2"/>
          <c:w val="0.43800468136243792"/>
          <c:h val="0.846189479432650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… durfte bestimmte Medien und Geräte allein nutzen, die sonst nur gemeinsam genutzt werden</c:v>
                </c:pt>
                <c:pt idx="1">
                  <c:v>… durfte mehr Hörspiele hören</c:v>
                </c:pt>
                <c:pt idx="2">
                  <c:v>… durfte mehr Spiele spielen</c:v>
                </c:pt>
                <c:pt idx="3">
                  <c:v>… bekam mehr Bücher oder Geschichten vorgelesen</c:v>
                </c:pt>
                <c:pt idx="4">
                  <c:v>… musste sich mehr allein beschäftigen</c:v>
                </c:pt>
                <c:pt idx="5">
                  <c:v>… durfte mehr fernsehen</c:v>
                </c:pt>
              </c:strCache>
            </c:strRef>
          </c:cat>
          <c:val>
            <c:numRef>
              <c:f>Tabelle1!$B$2:$B$7</c:f>
              <c:numCache>
                <c:formatCode>0</c:formatCode>
                <c:ptCount val="6"/>
                <c:pt idx="0">
                  <c:v>35.24</c:v>
                </c:pt>
                <c:pt idx="1">
                  <c:v>27.16</c:v>
                </c:pt>
                <c:pt idx="2">
                  <c:v>39.58</c:v>
                </c:pt>
                <c:pt idx="3">
                  <c:v>37.26</c:v>
                </c:pt>
                <c:pt idx="4">
                  <c:v>58.3</c:v>
                </c:pt>
                <c:pt idx="5">
                  <c:v>83.17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5-4E88-A064-2386B1F945F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… durfte bestimmte Medien und Geräte allein nutzen, die sonst nur gemeinsam genutzt werden</c:v>
                </c:pt>
                <c:pt idx="1">
                  <c:v>… durfte mehr Hörspiele hören</c:v>
                </c:pt>
                <c:pt idx="2">
                  <c:v>… durfte mehr Spiele spielen</c:v>
                </c:pt>
                <c:pt idx="3">
                  <c:v>… bekam mehr Bücher oder Geschichten vorgelesen</c:v>
                </c:pt>
                <c:pt idx="4">
                  <c:v>… musste sich mehr allein beschäftigen</c:v>
                </c:pt>
                <c:pt idx="5">
                  <c:v>… durfte mehr fernsehen</c:v>
                </c:pt>
              </c:strCache>
            </c:strRef>
          </c:cat>
          <c:val>
            <c:numRef>
              <c:f>Tabelle1!$C$2:$C$7</c:f>
              <c:numCache>
                <c:formatCode>0</c:formatCode>
                <c:ptCount val="6"/>
                <c:pt idx="0">
                  <c:v>24.28</c:v>
                </c:pt>
                <c:pt idx="1">
                  <c:v>36.090000000000003</c:v>
                </c:pt>
                <c:pt idx="2">
                  <c:v>37.31</c:v>
                </c:pt>
                <c:pt idx="3">
                  <c:v>51.58</c:v>
                </c:pt>
                <c:pt idx="4">
                  <c:v>47.4</c:v>
                </c:pt>
                <c:pt idx="5">
                  <c:v>77.25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25-4E88-A064-2386B1F945F7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… durfte bestimmte Medien und Geräte allein nutzen, die sonst nur gemeinsam genutzt werden</c:v>
                </c:pt>
                <c:pt idx="1">
                  <c:v>… durfte mehr Hörspiele hören</c:v>
                </c:pt>
                <c:pt idx="2">
                  <c:v>… durfte mehr Spiele spielen</c:v>
                </c:pt>
                <c:pt idx="3">
                  <c:v>… bekam mehr Bücher oder Geschichten vorgelesen</c:v>
                </c:pt>
                <c:pt idx="4">
                  <c:v>… musste sich mehr allein beschäftigen</c:v>
                </c:pt>
                <c:pt idx="5">
                  <c:v>… durfte mehr fernsehen</c:v>
                </c:pt>
              </c:strCache>
            </c:strRef>
          </c:cat>
          <c:val>
            <c:numRef>
              <c:f>Tabelle1!$D$2:$D$7</c:f>
              <c:numCache>
                <c:formatCode>0</c:formatCode>
                <c:ptCount val="6"/>
                <c:pt idx="0">
                  <c:v>30.06</c:v>
                </c:pt>
                <c:pt idx="1">
                  <c:v>31.38</c:v>
                </c:pt>
                <c:pt idx="2">
                  <c:v>38.51</c:v>
                </c:pt>
                <c:pt idx="3">
                  <c:v>44.03</c:v>
                </c:pt>
                <c:pt idx="4">
                  <c:v>53.15</c:v>
                </c:pt>
                <c:pt idx="5">
                  <c:v>80.37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25-4E88-A064-2386B1F94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32115887"/>
        <c:axId val="1375270319"/>
      </c:barChart>
      <c:catAx>
        <c:axId val="1132115887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375270319"/>
        <c:crosses val="autoZero"/>
        <c:auto val="1"/>
        <c:lblAlgn val="ctr"/>
        <c:lblOffset val="100"/>
        <c:noMultiLvlLbl val="0"/>
      </c:catAx>
      <c:valAx>
        <c:axId val="1375270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32115887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07343280469847"/>
          <c:y val="0.58311488011846391"/>
          <c:w val="0.1549649240770242"/>
          <c:h val="0.19710397266814841"/>
        </c:manualLayout>
      </c:layout>
      <c:overlay val="0"/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28953081153038"/>
          <c:y val="7.5436506595473851E-2"/>
          <c:w val="0.59816821348340099"/>
          <c:h val="0.858368863826519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'K38b Vergleich Mbesitz 14 u 20'!$B$3</c:f>
              <c:strCache>
                <c:ptCount val="1"/>
                <c:pt idx="0">
                  <c:v>2014, n=476</c:v>
                </c:pt>
              </c:strCache>
            </c:strRef>
          </c:tx>
          <c:spPr>
            <a:solidFill>
              <a:srgbClr val="C01F1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2619074632957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60-4FC9-A6FF-34A824F6F773}"/>
                </c:ext>
              </c:extLst>
            </c:dLbl>
            <c:dLbl>
              <c:idx val="2"/>
              <c:layout>
                <c:manualLayout>
                  <c:x val="-3.05834789383315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60-4FC9-A6FF-34A824F6F773}"/>
                </c:ext>
              </c:extLst>
            </c:dLbl>
            <c:dLbl>
              <c:idx val="4"/>
              <c:layout>
                <c:manualLayout>
                  <c:x val="-2.3409019855897516E-2"/>
                  <c:y val="-8.213764134206447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60-4FC9-A6FF-34A824F6F773}"/>
                </c:ext>
              </c:extLst>
            </c:dLbl>
            <c:dLbl>
              <c:idx val="5"/>
              <c:layout>
                <c:manualLayout>
                  <c:x val="-2.587325179453432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60-4FC9-A6FF-34A824F6F77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'K38b Vergleich Mbesitz 14 u 20'!$A$4:$A$11</c:f>
              <c:strCache>
                <c:ptCount val="8"/>
                <c:pt idx="0">
                  <c:v>Computer/Laptop</c:v>
                </c:pt>
                <c:pt idx="1">
                  <c:v>DVD-Player</c:v>
                </c:pt>
                <c:pt idx="2">
                  <c:v>Handy/Smartphone</c:v>
                </c:pt>
                <c:pt idx="3">
                  <c:v>Feste oder tragbare Spielkonsole</c:v>
                </c:pt>
                <c:pt idx="4">
                  <c:v>Tablet</c:v>
                </c:pt>
                <c:pt idx="5">
                  <c:v>Fernseher</c:v>
                </c:pt>
                <c:pt idx="6">
                  <c:v>CD-/MP3-/Kassetten-Player oder iPod*</c:v>
                </c:pt>
                <c:pt idx="7">
                  <c:v>Kindercomputer/Computer/Laptop speziell für Kinder</c:v>
                </c:pt>
              </c:strCache>
            </c:strRef>
          </c:cat>
          <c:val>
            <c:numRef>
              <c:f>'K38b Vergleich Mbesitz 14 u 20'!$B$4:$B$11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1</c:v>
                </c:pt>
                <c:pt idx="5">
                  <c:v>5</c:v>
                </c:pt>
                <c:pt idx="6">
                  <c:v>29.2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60-4FC9-A6FF-34A824F6F773}"/>
            </c:ext>
          </c:extLst>
        </c:ser>
        <c:ser>
          <c:idx val="1"/>
          <c:order val="1"/>
          <c:tx>
            <c:strRef>
              <c:f>'K38b Vergleich Mbesitz 14 u 20'!$C$3</c:f>
              <c:strCache>
                <c:ptCount val="1"/>
                <c:pt idx="0">
                  <c:v>2020, n=600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492645589352091E-2"/>
                  <c:y val="-1.334288322237903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60-4FC9-A6FF-34A824F6F773}"/>
                </c:ext>
              </c:extLst>
            </c:dLbl>
            <c:dLbl>
              <c:idx val="1"/>
              <c:layout>
                <c:manualLayout>
                  <c:x val="-2.691933861293275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60-4FC9-A6FF-34A824F6F773}"/>
                </c:ext>
              </c:extLst>
            </c:dLbl>
            <c:dLbl>
              <c:idx val="2"/>
              <c:layout>
                <c:manualLayout>
                  <c:x val="-3.087487803217681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60-4FC9-A6FF-34A824F6F773}"/>
                </c:ext>
              </c:extLst>
            </c:dLbl>
            <c:dLbl>
              <c:idx val="3"/>
              <c:layout>
                <c:manualLayout>
                  <c:x val="-2.9934685757940244E-2"/>
                  <c:y val="6.21040702830243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60-4FC9-A6FF-34A824F6F77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'K38b Vergleich Mbesitz 14 u 20'!$A$4:$A$11</c:f>
              <c:strCache>
                <c:ptCount val="8"/>
                <c:pt idx="0">
                  <c:v>Computer/Laptop</c:v>
                </c:pt>
                <c:pt idx="1">
                  <c:v>DVD-Player</c:v>
                </c:pt>
                <c:pt idx="2">
                  <c:v>Handy/Smartphone</c:v>
                </c:pt>
                <c:pt idx="3">
                  <c:v>Feste oder tragbare Spielkonsole</c:v>
                </c:pt>
                <c:pt idx="4">
                  <c:v>Tablet</c:v>
                </c:pt>
                <c:pt idx="5">
                  <c:v>Fernseher</c:v>
                </c:pt>
                <c:pt idx="6">
                  <c:v>CD-/MP3-/Kassetten-Player oder iPod*</c:v>
                </c:pt>
                <c:pt idx="7">
                  <c:v>Kindercomputer/Computer/Laptop speziell für Kinder</c:v>
                </c:pt>
              </c:strCache>
            </c:strRef>
          </c:cat>
          <c:val>
            <c:numRef>
              <c:f>'K38b Vergleich Mbesitz 14 u 20'!$C$4:$C$11</c:f>
              <c:numCache>
                <c:formatCode>0.00;\-0.00</c:formatCode>
                <c:ptCount val="8"/>
                <c:pt idx="0">
                  <c:v>0.89</c:v>
                </c:pt>
                <c:pt idx="1">
                  <c:v>2.61</c:v>
                </c:pt>
                <c:pt idx="2">
                  <c:v>3.83</c:v>
                </c:pt>
                <c:pt idx="3" formatCode="General">
                  <c:v>4.3</c:v>
                </c:pt>
                <c:pt idx="4">
                  <c:v>13.66</c:v>
                </c:pt>
                <c:pt idx="5">
                  <c:v>13.69</c:v>
                </c:pt>
                <c:pt idx="6">
                  <c:v>16.43</c:v>
                </c:pt>
                <c:pt idx="7" formatCode="General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60-4FC9-A6FF-34A824F6F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380063951"/>
        <c:axId val="1388383007"/>
      </c:barChart>
      <c:catAx>
        <c:axId val="138006395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8383007"/>
        <c:crosses val="autoZero"/>
        <c:auto val="1"/>
        <c:lblAlgn val="ctr"/>
        <c:lblOffset val="100"/>
        <c:noMultiLvlLbl val="0"/>
      </c:catAx>
      <c:valAx>
        <c:axId val="1388383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80063951"/>
        <c:crosses val="autoZero"/>
        <c:crossBetween val="between"/>
        <c:majorUnit val="10"/>
      </c:valAx>
      <c:spPr>
        <a:noFill/>
        <a:ln w="0" cmpd="sng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925083169767039"/>
          <c:y val="0"/>
          <c:w val="0.48183283802672622"/>
          <c:h val="0.98591128419578156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(fast) jeden Tag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BD-46B0-BB6B-3CB92331A00C}"/>
              </c:ext>
            </c:extLst>
          </c:dPt>
          <c:dPt>
            <c:idx val="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BD-46B0-BB6B-3CB92331A00C}"/>
              </c:ext>
            </c:extLst>
          </c:dPt>
          <c:dPt>
            <c:idx val="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BD-46B0-BB6B-3CB92331A00C}"/>
              </c:ext>
            </c:extLst>
          </c:dPt>
          <c:dPt>
            <c:idx val="7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CBD-46B0-BB6B-3CB92331A00C}"/>
              </c:ext>
            </c:extLst>
          </c:dPt>
          <c:dPt>
            <c:idx val="9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BD-46B0-BB6B-3CB92331A00C}"/>
              </c:ext>
            </c:extLst>
          </c:dPt>
          <c:dPt>
            <c:idx val="1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BD-46B0-BB6B-3CB92331A00C}"/>
              </c:ext>
            </c:extLst>
          </c:dPt>
          <c:dPt>
            <c:idx val="1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BD-46B0-BB6B-3CB92331A00C}"/>
              </c:ext>
            </c:extLst>
          </c:dPt>
          <c:dPt>
            <c:idx val="1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BD-46B0-BB6B-3CB92331A00C}"/>
              </c:ext>
            </c:extLst>
          </c:dPt>
          <c:dLbls>
            <c:dLbl>
              <c:idx val="14"/>
              <c:layout>
                <c:manualLayout>
                  <c:x val="-3.3062967285956139E-2"/>
                  <c:y val="3.522370752769375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CBD-46B0-BB6B-3CB92331A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Drinnen spielen</c:v>
                </c:pt>
                <c:pt idx="1">
                  <c:v>Draußen spielen</c:v>
                </c:pt>
                <c:pt idx="2">
                  <c:v>Buch anschauen/vorlesen</c:v>
                </c:pt>
                <c:pt idx="3">
                  <c:v>Malen/Zeichnen/Basteln</c:v>
                </c:pt>
                <c:pt idx="4">
                  <c:v>Sich mit Freunden treffen</c:v>
                </c:pt>
                <c:pt idx="5">
                  <c:v>Musik hören, egal ob online oder Tonträger</c:v>
                </c:pt>
                <c:pt idx="6">
                  <c:v>Hörspiele/Hörbücher/Podcast hören</c:v>
                </c:pt>
                <c:pt idx="7">
                  <c:v>Sport treiben (alleine oder im Verein)</c:v>
                </c:pt>
                <c:pt idx="8">
                  <c:v>Fernsehen, egal auf welchem Weg</c:v>
                </c:pt>
                <c:pt idx="9">
                  <c:v>Radio hören, egal auf welchem Weg</c:v>
                </c:pt>
              </c:strCache>
            </c:strRef>
          </c:cat>
          <c:val>
            <c:numRef>
              <c:f>Tabelle1!$B$2:$B$11</c:f>
              <c:numCache>
                <c:formatCode>0_ ;\-0\ </c:formatCode>
                <c:ptCount val="10"/>
                <c:pt idx="0">
                  <c:v>82.57</c:v>
                </c:pt>
                <c:pt idx="1">
                  <c:v>76.59</c:v>
                </c:pt>
                <c:pt idx="2">
                  <c:v>69.819999999999993</c:v>
                </c:pt>
                <c:pt idx="3">
                  <c:v>46.96</c:v>
                </c:pt>
                <c:pt idx="4">
                  <c:v>12.96</c:v>
                </c:pt>
                <c:pt idx="5">
                  <c:v>28.59</c:v>
                </c:pt>
                <c:pt idx="6">
                  <c:v>35.19</c:v>
                </c:pt>
                <c:pt idx="7">
                  <c:v>7.47</c:v>
                </c:pt>
                <c:pt idx="8">
                  <c:v>25.68</c:v>
                </c:pt>
                <c:pt idx="9">
                  <c:v>23.03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CBD-46B0-BB6B-3CB92331A00C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Ein-/mehrmals in der Woche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Drinnen spielen</c:v>
                </c:pt>
                <c:pt idx="1">
                  <c:v>Draußen spielen</c:v>
                </c:pt>
                <c:pt idx="2">
                  <c:v>Buch anschauen/vorlesen</c:v>
                </c:pt>
                <c:pt idx="3">
                  <c:v>Malen/Zeichnen/Basteln</c:v>
                </c:pt>
                <c:pt idx="4">
                  <c:v>Sich mit Freunden treffen</c:v>
                </c:pt>
                <c:pt idx="5">
                  <c:v>Musik hören, egal ob online oder Tonträger</c:v>
                </c:pt>
                <c:pt idx="6">
                  <c:v>Hörspiele/Hörbücher/Podcast hören</c:v>
                </c:pt>
                <c:pt idx="7">
                  <c:v>Sport treiben (alleine oder im Verein)</c:v>
                </c:pt>
                <c:pt idx="8">
                  <c:v>Fernsehen, egal auf welchem Weg</c:v>
                </c:pt>
                <c:pt idx="9">
                  <c:v>Radio hören, egal auf welchem Weg</c:v>
                </c:pt>
              </c:strCache>
            </c:strRef>
          </c:cat>
          <c:val>
            <c:numRef>
              <c:f>Tabelle1!$C$2:$C$11</c:f>
              <c:numCache>
                <c:formatCode>0_ ;\-0\ </c:formatCode>
                <c:ptCount val="10"/>
                <c:pt idx="0">
                  <c:v>13.7</c:v>
                </c:pt>
                <c:pt idx="1">
                  <c:v>19.309999999999999</c:v>
                </c:pt>
                <c:pt idx="2">
                  <c:v>22.42</c:v>
                </c:pt>
                <c:pt idx="3">
                  <c:v>42.45</c:v>
                </c:pt>
                <c:pt idx="4">
                  <c:v>49.64</c:v>
                </c:pt>
                <c:pt idx="5">
                  <c:v>32.79</c:v>
                </c:pt>
                <c:pt idx="6">
                  <c:v>25.53</c:v>
                </c:pt>
                <c:pt idx="7">
                  <c:v>51.68</c:v>
                </c:pt>
                <c:pt idx="8">
                  <c:v>27.5</c:v>
                </c:pt>
                <c:pt idx="9">
                  <c:v>22.44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CBD-46B0-BB6B-3CB92331A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1"/>
        <c:axPos val="t"/>
        <c:numFmt formatCode="0_ ;\-0\ " sourceLinked="1"/>
        <c:majorTickMark val="out"/>
        <c:minorTickMark val="none"/>
        <c:tickLblPos val="nextTo"/>
        <c:crossAx val="506668544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30501602092197"/>
          <c:y val="7.0443579021092122E-3"/>
          <c:w val="0.50963827856371091"/>
          <c:h val="0.98591128419578156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(fast) jeden Tag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44-4022-BB75-BEA0349C8500}"/>
              </c:ext>
            </c:extLst>
          </c:dPt>
          <c:dPt>
            <c:idx val="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44-4022-BB75-BEA0349C8500}"/>
              </c:ext>
            </c:extLst>
          </c:dPt>
          <c:dPt>
            <c:idx val="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E44-4022-BB75-BEA0349C8500}"/>
              </c:ext>
            </c:extLst>
          </c:dPt>
          <c:dPt>
            <c:idx val="7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E44-4022-BB75-BEA0349C8500}"/>
              </c:ext>
            </c:extLst>
          </c:dPt>
          <c:dPt>
            <c:idx val="9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E44-4022-BB75-BEA0349C8500}"/>
              </c:ext>
            </c:extLst>
          </c:dPt>
          <c:dPt>
            <c:idx val="11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E44-4022-BB75-BEA0349C8500}"/>
              </c:ext>
            </c:extLst>
          </c:dPt>
          <c:dPt>
            <c:idx val="13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E44-4022-BB75-BEA0349C8500}"/>
              </c:ext>
            </c:extLst>
          </c:dPt>
          <c:dPt>
            <c:idx val="15"/>
            <c:invertIfNegative val="0"/>
            <c:bubble3D val="0"/>
            <c:spPr>
              <a:solidFill>
                <a:srgbClr val="E65B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E44-4022-BB75-BEA0349C8500}"/>
              </c:ext>
            </c:extLst>
          </c:dPt>
          <c:dLbls>
            <c:dLbl>
              <c:idx val="6"/>
              <c:layout>
                <c:manualLayout>
                  <c:x val="6.9184985544497877E-3"/>
                  <c:y val="3.715427943855539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44-4022-BB75-BEA0349C8500}"/>
                </c:ext>
              </c:extLst>
            </c:dLbl>
            <c:dLbl>
              <c:idx val="7"/>
              <c:layout>
                <c:manualLayout>
                  <c:x val="6.491565890488488E-3"/>
                  <c:y val="2.36003982938772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958178114118007E-2"/>
                      <c:h val="5.55144381529864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E44-4022-BB75-BEA0349C8500}"/>
                </c:ext>
              </c:extLst>
            </c:dLbl>
            <c:dLbl>
              <c:idx val="8"/>
              <c:layout>
                <c:manualLayout>
                  <c:x val="1.7843595955305623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44-4022-BB75-BEA0349C8500}"/>
                </c:ext>
              </c:extLst>
            </c:dLbl>
            <c:dLbl>
              <c:idx val="9"/>
              <c:layout>
                <c:manualLayout>
                  <c:x val="-1.4231088798710007E-3"/>
                  <c:y val="3.715427942990473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44-4022-BB75-BEA0349C85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Kostenpflichtige Streamingdienste nutzen</c:v>
                </c:pt>
                <c:pt idx="1">
                  <c:v>Klassisches, normales Fernsehen </c:v>
                </c:pt>
                <c:pt idx="2">
                  <c:v>Kostenfreie Videoportale nutzen</c:v>
                </c:pt>
                <c:pt idx="3">
                  <c:v>Musizieren</c:v>
                </c:pt>
                <c:pt idx="4">
                  <c:v>Ein Tablet nutzen</c:v>
                </c:pt>
                <c:pt idx="5">
                  <c:v>Ein Handy/Smartphone nutzen</c:v>
                </c:pt>
                <c:pt idx="6">
                  <c:v>Digital Spielen</c:v>
                </c:pt>
                <c:pt idx="7">
                  <c:v>DVDs sehen</c:v>
                </c:pt>
                <c:pt idx="8">
                  <c:v>Einen Sprachassistenten nutzen</c:v>
                </c:pt>
                <c:pt idx="9">
                  <c:v>Einen PC/Laptop nutzen</c:v>
                </c:pt>
              </c:strCache>
            </c:strRef>
          </c:cat>
          <c:val>
            <c:numRef>
              <c:f>Tabelle1!$B$2:$B$11</c:f>
              <c:numCache>
                <c:formatCode>0_ ;\-0\ </c:formatCode>
                <c:ptCount val="10"/>
                <c:pt idx="0">
                  <c:v>17.559999999999999</c:v>
                </c:pt>
                <c:pt idx="1">
                  <c:v>16.920000000000002</c:v>
                </c:pt>
                <c:pt idx="2">
                  <c:v>12.31</c:v>
                </c:pt>
                <c:pt idx="3">
                  <c:v>7.88</c:v>
                </c:pt>
                <c:pt idx="4">
                  <c:v>9.23</c:v>
                </c:pt>
                <c:pt idx="5">
                  <c:v>7.24</c:v>
                </c:pt>
                <c:pt idx="6">
                  <c:v>2.92</c:v>
                </c:pt>
                <c:pt idx="7">
                  <c:v>1.19</c:v>
                </c:pt>
                <c:pt idx="8">
                  <c:v>4.18</c:v>
                </c:pt>
                <c:pt idx="9">
                  <c:v>2.48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E44-4022-BB75-BEA0349C8500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Ein-/mehrmals in der Woche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-2.2112922594918626E-3"/>
                  <c:y val="3.715427942990473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44-4022-BB75-BEA0349C8500}"/>
                </c:ext>
              </c:extLst>
            </c:dLbl>
            <c:dLbl>
              <c:idx val="9"/>
              <c:layout>
                <c:manualLayout>
                  <c:x val="9.9617621590970037E-4"/>
                  <c:y val="7.430855885980946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44-4022-BB75-BEA0349C85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Kostenpflichtige Streamingdienste nutzen</c:v>
                </c:pt>
                <c:pt idx="1">
                  <c:v>Klassisches, normales Fernsehen </c:v>
                </c:pt>
                <c:pt idx="2">
                  <c:v>Kostenfreie Videoportale nutzen</c:v>
                </c:pt>
                <c:pt idx="3">
                  <c:v>Musizieren</c:v>
                </c:pt>
                <c:pt idx="4">
                  <c:v>Ein Tablet nutzen</c:v>
                </c:pt>
                <c:pt idx="5">
                  <c:v>Ein Handy/Smartphone nutzen</c:v>
                </c:pt>
                <c:pt idx="6">
                  <c:v>Digital Spielen</c:v>
                </c:pt>
                <c:pt idx="7">
                  <c:v>DVDs sehen</c:v>
                </c:pt>
                <c:pt idx="8">
                  <c:v>Einen Sprachassistenten nutzen</c:v>
                </c:pt>
                <c:pt idx="9">
                  <c:v>Einen PC/Laptop nutzen</c:v>
                </c:pt>
              </c:strCache>
            </c:strRef>
          </c:cat>
          <c:val>
            <c:numRef>
              <c:f>Tabelle1!$C$2:$C$11</c:f>
              <c:numCache>
                <c:formatCode>0_ ;\-0\ </c:formatCode>
                <c:ptCount val="10"/>
                <c:pt idx="0">
                  <c:v>28.23</c:v>
                </c:pt>
                <c:pt idx="1">
                  <c:v>28.01</c:v>
                </c:pt>
                <c:pt idx="2">
                  <c:v>26.1</c:v>
                </c:pt>
                <c:pt idx="3">
                  <c:v>27.69</c:v>
                </c:pt>
                <c:pt idx="4">
                  <c:v>19.309999999999999</c:v>
                </c:pt>
                <c:pt idx="5">
                  <c:v>11.22</c:v>
                </c:pt>
                <c:pt idx="6">
                  <c:v>13.96</c:v>
                </c:pt>
                <c:pt idx="7">
                  <c:v>11.99</c:v>
                </c:pt>
                <c:pt idx="8">
                  <c:v>5.16</c:v>
                </c:pt>
                <c:pt idx="9">
                  <c:v>3.55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E44-4022-BB75-BEA0349C8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1"/>
        <c:axPos val="t"/>
        <c:numFmt formatCode="0_ ;\-0\ " sourceLinked="1"/>
        <c:majorTickMark val="out"/>
        <c:minorTickMark val="none"/>
        <c:tickLblPos val="nextTo"/>
        <c:crossAx val="506668544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 sz="1000"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38189288694875"/>
          <c:y val="2.2738634723201239E-2"/>
          <c:w val="0.52629245732735352"/>
          <c:h val="0.9528836612108176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58-4749-8920-0DAC107884A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58-4749-8920-0DAC107884A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58-4749-8920-0DAC107884A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258-4749-8920-0DAC107884A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258-4749-8920-0DAC107884A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258-4749-8920-0DAC107884A5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258-4749-8920-0DAC107884A5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258-4749-8920-0DAC107884A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0258-4749-8920-0DAC107884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Tabelle1!$A$2:$A$23</c:f>
              <c:strCache>
                <c:ptCount val="22"/>
                <c:pt idx="0">
                  <c:v>Drinnen spielen</c:v>
                </c:pt>
                <c:pt idx="1">
                  <c:v>Draußen spielen</c:v>
                </c:pt>
                <c:pt idx="2">
                  <c:v>Buch anschauen/vorgelesen bekommen</c:v>
                </c:pt>
                <c:pt idx="3">
                  <c:v>Malen/Zeichnen/Basteln</c:v>
                </c:pt>
                <c:pt idx="4">
                  <c:v>Bewegtbildnutzung netto</c:v>
                </c:pt>
                <c:pt idx="5">
                  <c:v>Fernsehen, egal auf welchem Weg</c:v>
                </c:pt>
                <c:pt idx="6">
                  <c:v>Kostenpflichtige Streamingdienste nutzen</c:v>
                </c:pt>
                <c:pt idx="7">
                  <c:v>Klassisches, normales Fernsehen</c:v>
                </c:pt>
                <c:pt idx="8">
                  <c:v>Kostenfreie Videoportale nutzen</c:v>
                </c:pt>
                <c:pt idx="9">
                  <c:v>Mediatheken, Webseiten oder Apps nutzen</c:v>
                </c:pt>
                <c:pt idx="10">
                  <c:v>Sich mit Freunden treffen</c:v>
                </c:pt>
                <c:pt idx="11">
                  <c:v>Musik hören, egal ob online oder Tonträger</c:v>
                </c:pt>
                <c:pt idx="12">
                  <c:v>Hörspiele/Hörbücher/Podcast anhören </c:v>
                </c:pt>
                <c:pt idx="13">
                  <c:v>Sport treiben (alleine oder im Verein)</c:v>
                </c:pt>
                <c:pt idx="14">
                  <c:v>Radio hören, egal auf welchem Weg</c:v>
                </c:pt>
                <c:pt idx="15">
                  <c:v>Musizieren</c:v>
                </c:pt>
                <c:pt idx="16">
                  <c:v>Ein Tablet nutzen</c:v>
                </c:pt>
                <c:pt idx="17">
                  <c:v>Ein Handy/Smartphone nutzen</c:v>
                </c:pt>
                <c:pt idx="18">
                  <c:v>Digital Spielen</c:v>
                </c:pt>
                <c:pt idx="19">
                  <c:v>DVDs sehen</c:v>
                </c:pt>
                <c:pt idx="20">
                  <c:v>Einen Sprachassistenten nutzen</c:v>
                </c:pt>
                <c:pt idx="21">
                  <c:v>Einen PC/Laptop nutzen</c:v>
                </c:pt>
              </c:strCache>
            </c:strRef>
          </c:cat>
          <c:val>
            <c:numRef>
              <c:f>Tabelle1!$B$2:$B$23</c:f>
              <c:numCache>
                <c:formatCode>0</c:formatCode>
                <c:ptCount val="22"/>
                <c:pt idx="0">
                  <c:v>96.28</c:v>
                </c:pt>
                <c:pt idx="1">
                  <c:v>95.9</c:v>
                </c:pt>
                <c:pt idx="2">
                  <c:v>92.23</c:v>
                </c:pt>
                <c:pt idx="3">
                  <c:v>89.41</c:v>
                </c:pt>
                <c:pt idx="4">
                  <c:v>78.5</c:v>
                </c:pt>
                <c:pt idx="5">
                  <c:v>53.17</c:v>
                </c:pt>
                <c:pt idx="6">
                  <c:v>45.79</c:v>
                </c:pt>
                <c:pt idx="7">
                  <c:v>45</c:v>
                </c:pt>
                <c:pt idx="8">
                  <c:v>38</c:v>
                </c:pt>
                <c:pt idx="9">
                  <c:v>29</c:v>
                </c:pt>
                <c:pt idx="10">
                  <c:v>62.6</c:v>
                </c:pt>
                <c:pt idx="11">
                  <c:v>61.38</c:v>
                </c:pt>
                <c:pt idx="12">
                  <c:v>60.72</c:v>
                </c:pt>
                <c:pt idx="13">
                  <c:v>59.15</c:v>
                </c:pt>
                <c:pt idx="14">
                  <c:v>45.47</c:v>
                </c:pt>
                <c:pt idx="15">
                  <c:v>36</c:v>
                </c:pt>
                <c:pt idx="16">
                  <c:v>29</c:v>
                </c:pt>
                <c:pt idx="17">
                  <c:v>18</c:v>
                </c:pt>
                <c:pt idx="18">
                  <c:v>17</c:v>
                </c:pt>
                <c:pt idx="19">
                  <c:v>13</c:v>
                </c:pt>
                <c:pt idx="20">
                  <c:v>9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258-4749-8920-0DAC107884A5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Tabelle1!$A$2:$A$23</c:f>
              <c:strCache>
                <c:ptCount val="22"/>
                <c:pt idx="0">
                  <c:v>Drinnen spielen</c:v>
                </c:pt>
                <c:pt idx="1">
                  <c:v>Draußen spielen</c:v>
                </c:pt>
                <c:pt idx="2">
                  <c:v>Buch anschauen/vorgelesen bekommen</c:v>
                </c:pt>
                <c:pt idx="3">
                  <c:v>Malen/Zeichnen/Basteln</c:v>
                </c:pt>
                <c:pt idx="4">
                  <c:v>Bewegtbildnutzung netto</c:v>
                </c:pt>
                <c:pt idx="5">
                  <c:v>Fernsehen, egal auf welchem Weg</c:v>
                </c:pt>
                <c:pt idx="6">
                  <c:v>Kostenpflichtige Streamingdienste nutzen</c:v>
                </c:pt>
                <c:pt idx="7">
                  <c:v>Klassisches, normales Fernsehen</c:v>
                </c:pt>
                <c:pt idx="8">
                  <c:v>Kostenfreie Videoportale nutzen</c:v>
                </c:pt>
                <c:pt idx="9">
                  <c:v>Mediatheken, Webseiten oder Apps nutzen</c:v>
                </c:pt>
                <c:pt idx="10">
                  <c:v>Sich mit Freunden treffen</c:v>
                </c:pt>
                <c:pt idx="11">
                  <c:v>Musik hören, egal ob online oder Tonträger</c:v>
                </c:pt>
                <c:pt idx="12">
                  <c:v>Hörspiele/Hörbücher/Podcast anhören </c:v>
                </c:pt>
                <c:pt idx="13">
                  <c:v>Sport treiben (alleine oder im Verein)</c:v>
                </c:pt>
                <c:pt idx="14">
                  <c:v>Radio hören, egal auf welchem Weg</c:v>
                </c:pt>
                <c:pt idx="15">
                  <c:v>Musizieren</c:v>
                </c:pt>
                <c:pt idx="16">
                  <c:v>Ein Tablet nutzen</c:v>
                </c:pt>
                <c:pt idx="17">
                  <c:v>Ein Handy/Smartphone nutzen</c:v>
                </c:pt>
                <c:pt idx="18">
                  <c:v>Digital Spielen</c:v>
                </c:pt>
                <c:pt idx="19">
                  <c:v>DVDs sehen</c:v>
                </c:pt>
                <c:pt idx="20">
                  <c:v>Einen Sprachassistenten nutzen</c:v>
                </c:pt>
                <c:pt idx="21">
                  <c:v>Einen PC/Laptop nutzen</c:v>
                </c:pt>
              </c:strCache>
            </c:strRef>
          </c:cat>
          <c:val>
            <c:numRef>
              <c:f>Tabelle1!$C$2:$C$23</c:f>
              <c:numCache>
                <c:formatCode>0</c:formatCode>
                <c:ptCount val="22"/>
                <c:pt idx="0">
                  <c:v>97.65</c:v>
                </c:pt>
                <c:pt idx="1">
                  <c:v>98.07</c:v>
                </c:pt>
                <c:pt idx="2">
                  <c:v>94.21</c:v>
                </c:pt>
                <c:pt idx="3">
                  <c:v>89.32</c:v>
                </c:pt>
                <c:pt idx="4">
                  <c:v>71.8</c:v>
                </c:pt>
                <c:pt idx="5">
                  <c:v>49.22</c:v>
                </c:pt>
                <c:pt idx="6">
                  <c:v>40.53</c:v>
                </c:pt>
                <c:pt idx="7">
                  <c:v>40</c:v>
                </c:pt>
                <c:pt idx="8">
                  <c:v>40</c:v>
                </c:pt>
                <c:pt idx="9">
                  <c:v>28</c:v>
                </c:pt>
                <c:pt idx="10">
                  <c:v>60.92</c:v>
                </c:pt>
                <c:pt idx="11">
                  <c:v>64.39</c:v>
                </c:pt>
                <c:pt idx="12">
                  <c:v>58.54</c:v>
                </c:pt>
                <c:pt idx="13">
                  <c:v>54.49</c:v>
                </c:pt>
                <c:pt idx="14">
                  <c:v>48.52</c:v>
                </c:pt>
                <c:pt idx="15">
                  <c:v>41</c:v>
                </c:pt>
                <c:pt idx="16">
                  <c:v>21</c:v>
                </c:pt>
                <c:pt idx="17">
                  <c:v>20</c:v>
                </c:pt>
                <c:pt idx="18">
                  <c:v>8</c:v>
                </c:pt>
                <c:pt idx="19">
                  <c:v>9</c:v>
                </c:pt>
                <c:pt idx="20">
                  <c:v>7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8-4749-8920-0DAC107884A5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0258-4749-8920-0DAC107884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Tabelle1!$A$2:$A$23</c:f>
              <c:strCache>
                <c:ptCount val="22"/>
                <c:pt idx="0">
                  <c:v>Drinnen spielen</c:v>
                </c:pt>
                <c:pt idx="1">
                  <c:v>Draußen spielen</c:v>
                </c:pt>
                <c:pt idx="2">
                  <c:v>Buch anschauen/vorgelesen bekommen</c:v>
                </c:pt>
                <c:pt idx="3">
                  <c:v>Malen/Zeichnen/Basteln</c:v>
                </c:pt>
                <c:pt idx="4">
                  <c:v>Bewegtbildnutzung netto</c:v>
                </c:pt>
                <c:pt idx="5">
                  <c:v>Fernsehen, egal auf welchem Weg</c:v>
                </c:pt>
                <c:pt idx="6">
                  <c:v>Kostenpflichtige Streamingdienste nutzen</c:v>
                </c:pt>
                <c:pt idx="7">
                  <c:v>Klassisches, normales Fernsehen</c:v>
                </c:pt>
                <c:pt idx="8">
                  <c:v>Kostenfreie Videoportale nutzen</c:v>
                </c:pt>
                <c:pt idx="9">
                  <c:v>Mediatheken, Webseiten oder Apps nutzen</c:v>
                </c:pt>
                <c:pt idx="10">
                  <c:v>Sich mit Freunden treffen</c:v>
                </c:pt>
                <c:pt idx="11">
                  <c:v>Musik hören, egal ob online oder Tonträger</c:v>
                </c:pt>
                <c:pt idx="12">
                  <c:v>Hörspiele/Hörbücher/Podcast anhören </c:v>
                </c:pt>
                <c:pt idx="13">
                  <c:v>Sport treiben (alleine oder im Verein)</c:v>
                </c:pt>
                <c:pt idx="14">
                  <c:v>Radio hören, egal auf welchem Weg</c:v>
                </c:pt>
                <c:pt idx="15">
                  <c:v>Musizieren</c:v>
                </c:pt>
                <c:pt idx="16">
                  <c:v>Ein Tablet nutzen</c:v>
                </c:pt>
                <c:pt idx="17">
                  <c:v>Ein Handy/Smartphone nutzen</c:v>
                </c:pt>
                <c:pt idx="18">
                  <c:v>Digital Spielen</c:v>
                </c:pt>
                <c:pt idx="19">
                  <c:v>DVDs sehen</c:v>
                </c:pt>
                <c:pt idx="20">
                  <c:v>Einen Sprachassistenten nutzen</c:v>
                </c:pt>
                <c:pt idx="21">
                  <c:v>Einen PC/Laptop nutzen</c:v>
                </c:pt>
              </c:strCache>
            </c:strRef>
          </c:cat>
          <c:val>
            <c:numRef>
              <c:f>Tabelle1!$D$2:$D$23</c:f>
              <c:numCache>
                <c:formatCode>0</c:formatCode>
                <c:ptCount val="22"/>
                <c:pt idx="0">
                  <c:v>93.64</c:v>
                </c:pt>
                <c:pt idx="1">
                  <c:v>94.85</c:v>
                </c:pt>
                <c:pt idx="2">
                  <c:v>90.18</c:v>
                </c:pt>
                <c:pt idx="3">
                  <c:v>89.5</c:v>
                </c:pt>
                <c:pt idx="4">
                  <c:v>85.47</c:v>
                </c:pt>
                <c:pt idx="5">
                  <c:v>57.3</c:v>
                </c:pt>
                <c:pt idx="6">
                  <c:v>51.27</c:v>
                </c:pt>
                <c:pt idx="7">
                  <c:v>50</c:v>
                </c:pt>
                <c:pt idx="8">
                  <c:v>36</c:v>
                </c:pt>
                <c:pt idx="9">
                  <c:v>30</c:v>
                </c:pt>
                <c:pt idx="10">
                  <c:v>64.34</c:v>
                </c:pt>
                <c:pt idx="11">
                  <c:v>58.25</c:v>
                </c:pt>
                <c:pt idx="12">
                  <c:v>63</c:v>
                </c:pt>
                <c:pt idx="13">
                  <c:v>63.99</c:v>
                </c:pt>
                <c:pt idx="14">
                  <c:v>42.29</c:v>
                </c:pt>
                <c:pt idx="15">
                  <c:v>30</c:v>
                </c:pt>
                <c:pt idx="16">
                  <c:v>37</c:v>
                </c:pt>
                <c:pt idx="17">
                  <c:v>16</c:v>
                </c:pt>
                <c:pt idx="18">
                  <c:v>26</c:v>
                </c:pt>
                <c:pt idx="19">
                  <c:v>18</c:v>
                </c:pt>
                <c:pt idx="20">
                  <c:v>12</c:v>
                </c:pt>
                <c:pt idx="2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258-4749-8920-0DAC107884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06668544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56695172244121"/>
          <c:y val="2.9334635583144229E-2"/>
          <c:w val="0.51046606458463706"/>
          <c:h val="0.95550466054559113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Tabelle1!$B$1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DC9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F2-4CFA-8301-44A7C1CDB222}"/>
              </c:ext>
            </c:extLst>
          </c:dPt>
          <c:dPt>
            <c:idx val="3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F2-4CFA-8301-44A7C1CDB222}"/>
              </c:ext>
            </c:extLst>
          </c:dPt>
          <c:dPt>
            <c:idx val="5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DF2-4CFA-8301-44A7C1CDB222}"/>
              </c:ext>
            </c:extLst>
          </c:dPt>
          <c:dPt>
            <c:idx val="7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F2-4CFA-8301-44A7C1CDB222}"/>
              </c:ext>
            </c:extLst>
          </c:dPt>
          <c:dPt>
            <c:idx val="9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DF2-4CFA-8301-44A7C1CDB222}"/>
              </c:ext>
            </c:extLst>
          </c:dPt>
          <c:dPt>
            <c:idx val="11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DF2-4CFA-8301-44A7C1CDB222}"/>
              </c:ext>
            </c:extLst>
          </c:dPt>
          <c:dPt>
            <c:idx val="13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DF2-4CFA-8301-44A7C1CDB222}"/>
              </c:ext>
            </c:extLst>
          </c:dPt>
          <c:dPt>
            <c:idx val="15"/>
            <c:invertIfNegative val="0"/>
            <c:bubble3D val="0"/>
            <c:spPr>
              <a:solidFill>
                <a:srgbClr val="FDC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DF2-4CFA-8301-44A7C1CDB222}"/>
              </c:ext>
            </c:extLst>
          </c:dPt>
          <c:dLbls>
            <c:dLbl>
              <c:idx val="0"/>
              <c:layout>
                <c:manualLayout>
                  <c:x val="-5.5312558610559927E-2"/>
                  <c:y val="-3.4694469519536142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809557533316788E-2"/>
                      <c:h val="5.71032656955960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ADF2-4CFA-8301-44A7C1CDB222}"/>
                </c:ext>
              </c:extLst>
            </c:dLbl>
            <c:dLbl>
              <c:idx val="10"/>
              <c:layout>
                <c:manualLayout>
                  <c:x val="-3.34101307635431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DF2-4CFA-8301-44A7C1CDB222}"/>
                </c:ext>
              </c:extLst>
            </c:dLbl>
            <c:dLbl>
              <c:idx val="14"/>
              <c:layout>
                <c:manualLayout>
                  <c:x val="-3.3062967285956139E-2"/>
                  <c:y val="3.522370752769375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DF2-4CFA-8301-44A7C1CDB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DIN-Regular" panose="020B0604020202020204" charset="0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Tabelle1!$A$2:$A$17</c:f>
              <c:strCache>
                <c:ptCount val="16"/>
                <c:pt idx="0">
                  <c:v>Draußen spielen</c:v>
                </c:pt>
                <c:pt idx="1">
                  <c:v>Malen/Zeichnen/Basteln</c:v>
                </c:pt>
                <c:pt idx="2">
                  <c:v>Sich mit Freunden treffen</c:v>
                </c:pt>
                <c:pt idx="3">
                  <c:v>Drinnen spielen</c:v>
                </c:pt>
                <c:pt idx="4">
                  <c:v>Buch anschauen/vorgelesen bekommen</c:v>
                </c:pt>
                <c:pt idx="5">
                  <c:v>Bewegtbildnutzung netto</c:v>
                </c:pt>
                <c:pt idx="6">
                  <c:v>Kostenpflichtige Streamingdienste nutzen</c:v>
                </c:pt>
                <c:pt idx="7">
                  <c:v>Kostenfreien Videoportalen nutzen</c:v>
                </c:pt>
                <c:pt idx="8">
                  <c:v>Fernsehen, egal auf welchem Weg</c:v>
                </c:pt>
                <c:pt idx="9">
                  <c:v>Klassisches, normales Fernsehen</c:v>
                </c:pt>
                <c:pt idx="10">
                  <c:v>Hörspiele/Hörbücher/Podcast anhören </c:v>
                </c:pt>
                <c:pt idx="11">
                  <c:v>Ein Tablet nutzen</c:v>
                </c:pt>
                <c:pt idx="12">
                  <c:v>Sport treiben (alleine oder im Verein)</c:v>
                </c:pt>
                <c:pt idx="13">
                  <c:v>Musizieren</c:v>
                </c:pt>
                <c:pt idx="14">
                  <c:v>Ein Handy/Smartphone nutzen</c:v>
                </c:pt>
                <c:pt idx="15">
                  <c:v>Digital Spielen</c:v>
                </c:pt>
              </c:strCache>
            </c:strRef>
          </c:cat>
          <c:val>
            <c:numRef>
              <c:f>Tabelle1!$B$2:$B$17</c:f>
              <c:numCache>
                <c:formatCode>0</c:formatCode>
                <c:ptCount val="16"/>
                <c:pt idx="0">
                  <c:v>80.38</c:v>
                </c:pt>
                <c:pt idx="1">
                  <c:v>37.24</c:v>
                </c:pt>
                <c:pt idx="2">
                  <c:v>36.22</c:v>
                </c:pt>
                <c:pt idx="3">
                  <c:v>30.81</c:v>
                </c:pt>
                <c:pt idx="4">
                  <c:v>29.44</c:v>
                </c:pt>
                <c:pt idx="5">
                  <c:v>23.28</c:v>
                </c:pt>
                <c:pt idx="6">
                  <c:v>15.43</c:v>
                </c:pt>
                <c:pt idx="7">
                  <c:v>12.12</c:v>
                </c:pt>
                <c:pt idx="8">
                  <c:v>7</c:v>
                </c:pt>
                <c:pt idx="9">
                  <c:v>6</c:v>
                </c:pt>
                <c:pt idx="10">
                  <c:v>16.13</c:v>
                </c:pt>
                <c:pt idx="11">
                  <c:v>10</c:v>
                </c:pt>
                <c:pt idx="12">
                  <c:v>10</c:v>
                </c:pt>
                <c:pt idx="13">
                  <c:v>8</c:v>
                </c:pt>
                <c:pt idx="14">
                  <c:v>7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DF2-4CFA-8301-44A7C1CDB222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Kinder 2-3 Jahre</c:v>
                </c:pt>
              </c:strCache>
            </c:strRef>
          </c:tx>
          <c:spPr>
            <a:solidFill>
              <a:srgbClr val="E65B0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3.8709066818095779E-2"/>
                  <c:y val="3.5223707535894918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DF2-4CFA-8301-44A7C1CDB222}"/>
                </c:ext>
              </c:extLst>
            </c:dLbl>
            <c:dLbl>
              <c:idx val="15"/>
              <c:layout>
                <c:manualLayout>
                  <c:x val="-2.238864082734917E-2"/>
                  <c:y val="4.3419342443612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C6D-4F16-AB53-9B269FC770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Tabelle1!$A$2:$A$17</c:f>
              <c:strCache>
                <c:ptCount val="16"/>
                <c:pt idx="0">
                  <c:v>Draußen spielen</c:v>
                </c:pt>
                <c:pt idx="1">
                  <c:v>Malen/Zeichnen/Basteln</c:v>
                </c:pt>
                <c:pt idx="2">
                  <c:v>Sich mit Freunden treffen</c:v>
                </c:pt>
                <c:pt idx="3">
                  <c:v>Drinnen spielen</c:v>
                </c:pt>
                <c:pt idx="4">
                  <c:v>Buch anschauen/vorgelesen bekommen</c:v>
                </c:pt>
                <c:pt idx="5">
                  <c:v>Bewegtbildnutzung netto</c:v>
                </c:pt>
                <c:pt idx="6">
                  <c:v>Kostenpflichtige Streamingdienste nutzen</c:v>
                </c:pt>
                <c:pt idx="7">
                  <c:v>Kostenfreien Videoportalen nutzen</c:v>
                </c:pt>
                <c:pt idx="8">
                  <c:v>Fernsehen, egal auf welchem Weg</c:v>
                </c:pt>
                <c:pt idx="9">
                  <c:v>Klassisches, normales Fernsehen</c:v>
                </c:pt>
                <c:pt idx="10">
                  <c:v>Hörspiele/Hörbücher/Podcast anhören </c:v>
                </c:pt>
                <c:pt idx="11">
                  <c:v>Ein Tablet nutzen</c:v>
                </c:pt>
                <c:pt idx="12">
                  <c:v>Sport treiben (alleine oder im Verein)</c:v>
                </c:pt>
                <c:pt idx="13">
                  <c:v>Musizieren</c:v>
                </c:pt>
                <c:pt idx="14">
                  <c:v>Ein Handy/Smartphone nutzen</c:v>
                </c:pt>
                <c:pt idx="15">
                  <c:v>Digital Spielen</c:v>
                </c:pt>
              </c:strCache>
            </c:strRef>
          </c:cat>
          <c:val>
            <c:numRef>
              <c:f>Tabelle1!$C$2:$C$17</c:f>
              <c:numCache>
                <c:formatCode>0</c:formatCode>
                <c:ptCount val="16"/>
                <c:pt idx="0">
                  <c:v>85.14</c:v>
                </c:pt>
                <c:pt idx="1">
                  <c:v>36.28</c:v>
                </c:pt>
                <c:pt idx="2">
                  <c:v>29.25</c:v>
                </c:pt>
                <c:pt idx="3">
                  <c:v>36.799999999999997</c:v>
                </c:pt>
                <c:pt idx="4">
                  <c:v>34.1</c:v>
                </c:pt>
                <c:pt idx="5">
                  <c:v>22.22</c:v>
                </c:pt>
                <c:pt idx="6">
                  <c:v>17.809999999999999</c:v>
                </c:pt>
                <c:pt idx="7">
                  <c:v>11.35</c:v>
                </c:pt>
                <c:pt idx="8">
                  <c:v>6</c:v>
                </c:pt>
                <c:pt idx="9">
                  <c:v>5</c:v>
                </c:pt>
                <c:pt idx="10">
                  <c:v>11.54</c:v>
                </c:pt>
                <c:pt idx="11">
                  <c:v>7</c:v>
                </c:pt>
                <c:pt idx="12">
                  <c:v>10</c:v>
                </c:pt>
                <c:pt idx="13">
                  <c:v>12</c:v>
                </c:pt>
                <c:pt idx="14">
                  <c:v>6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DF2-4CFA-8301-44A7C1CDB222}"/>
            </c:ext>
          </c:extLst>
        </c:ser>
        <c:ser>
          <c:idx val="1"/>
          <c:order val="2"/>
          <c:tx>
            <c:strRef>
              <c:f>Tabelle1!$D$1</c:f>
              <c:strCache>
                <c:ptCount val="1"/>
                <c:pt idx="0">
                  <c:v>Kinder 4-5 Jahre</c:v>
                </c:pt>
              </c:strCache>
            </c:strRef>
          </c:tx>
          <c:spPr>
            <a:solidFill>
              <a:srgbClr val="C02010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5.4038160559749589E-2"/>
                  <c:y val="-2.17011247801000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573681949303385E-2"/>
                      <c:h val="2.60170778416747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ADF2-4CFA-8301-44A7C1CDB222}"/>
                </c:ext>
              </c:extLst>
            </c:dLbl>
            <c:dLbl>
              <c:idx val="13"/>
              <c:layout>
                <c:manualLayout>
                  <c:x val="-2.5057348247713652E-2"/>
                  <c:y val="4.3417633155271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C6D-4F16-AB53-9B269FC770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Tabelle1!$A$2:$A$17</c:f>
              <c:strCache>
                <c:ptCount val="16"/>
                <c:pt idx="0">
                  <c:v>Draußen spielen</c:v>
                </c:pt>
                <c:pt idx="1">
                  <c:v>Malen/Zeichnen/Basteln</c:v>
                </c:pt>
                <c:pt idx="2">
                  <c:v>Sich mit Freunden treffen</c:v>
                </c:pt>
                <c:pt idx="3">
                  <c:v>Drinnen spielen</c:v>
                </c:pt>
                <c:pt idx="4">
                  <c:v>Buch anschauen/vorgelesen bekommen</c:v>
                </c:pt>
                <c:pt idx="5">
                  <c:v>Bewegtbildnutzung netto</c:v>
                </c:pt>
                <c:pt idx="6">
                  <c:v>Kostenpflichtige Streamingdienste nutzen</c:v>
                </c:pt>
                <c:pt idx="7">
                  <c:v>Kostenfreien Videoportalen nutzen</c:v>
                </c:pt>
                <c:pt idx="8">
                  <c:v>Fernsehen, egal auf welchem Weg</c:v>
                </c:pt>
                <c:pt idx="9">
                  <c:v>Klassisches, normales Fernsehen</c:v>
                </c:pt>
                <c:pt idx="10">
                  <c:v>Hörspiele/Hörbücher/Podcast anhören </c:v>
                </c:pt>
                <c:pt idx="11">
                  <c:v>Ein Tablet nutzen</c:v>
                </c:pt>
                <c:pt idx="12">
                  <c:v>Sport treiben (alleine oder im Verein)</c:v>
                </c:pt>
                <c:pt idx="13">
                  <c:v>Musizieren</c:v>
                </c:pt>
                <c:pt idx="14">
                  <c:v>Ein Handy/Smartphone nutzen</c:v>
                </c:pt>
                <c:pt idx="15">
                  <c:v>Digital Spielen</c:v>
                </c:pt>
              </c:strCache>
            </c:strRef>
          </c:cat>
          <c:val>
            <c:numRef>
              <c:f>Tabelle1!$D$2:$D$17</c:f>
              <c:numCache>
                <c:formatCode>0</c:formatCode>
                <c:ptCount val="16"/>
                <c:pt idx="0">
                  <c:v>75.349999999999994</c:v>
                </c:pt>
                <c:pt idx="1">
                  <c:v>38.24</c:v>
                </c:pt>
                <c:pt idx="2">
                  <c:v>42.99</c:v>
                </c:pt>
                <c:pt idx="3">
                  <c:v>24.5</c:v>
                </c:pt>
                <c:pt idx="4">
                  <c:v>24.55</c:v>
                </c:pt>
                <c:pt idx="5">
                  <c:v>24.38</c:v>
                </c:pt>
                <c:pt idx="6">
                  <c:v>13.32</c:v>
                </c:pt>
                <c:pt idx="7">
                  <c:v>12.9</c:v>
                </c:pt>
                <c:pt idx="8">
                  <c:v>9</c:v>
                </c:pt>
                <c:pt idx="9">
                  <c:v>8</c:v>
                </c:pt>
                <c:pt idx="10">
                  <c:v>20.64</c:v>
                </c:pt>
                <c:pt idx="11">
                  <c:v>13</c:v>
                </c:pt>
                <c:pt idx="12">
                  <c:v>10</c:v>
                </c:pt>
                <c:pt idx="13">
                  <c:v>3</c:v>
                </c:pt>
                <c:pt idx="14">
                  <c:v>8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ADF2-4CFA-8301-44A7C1CDB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668544"/>
        <c:axId val="506672808"/>
      </c:barChart>
      <c:catAx>
        <c:axId val="506668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604020202020204" charset="0"/>
                <a:cs typeface="Calibri" panose="020F0502020204030204" pitchFamily="34" charset="0"/>
              </a:defRPr>
            </a:pPr>
            <a:endParaRPr lang="de-DE"/>
          </a:p>
        </c:txPr>
        <c:crossAx val="506672808"/>
        <c:crosses val="autoZero"/>
        <c:auto val="1"/>
        <c:lblAlgn val="ctr"/>
        <c:lblOffset val="100"/>
        <c:noMultiLvlLbl val="0"/>
      </c:catAx>
      <c:valAx>
        <c:axId val="50667280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06668544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0DA37-9722-2044-AF69-6C16838C837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750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5151-EBAB-47E2-B218-DFE82E0DDF05}" type="datetimeFigureOut">
              <a:rPr lang="de-DE" smtClean="0"/>
              <a:pPr/>
              <a:t>21.10.2021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472A4-DEE7-4A05-BD68-DE9639FA85B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10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8725" y="1590675"/>
            <a:ext cx="6686550" cy="38957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 b="0" i="0">
                <a:latin typeface="Akko Pro" charset="0"/>
                <a:ea typeface="Akko Pro" charset="0"/>
                <a:cs typeface="Akko Pro" charset="0"/>
              </a:defRPr>
            </a:lvl1pPr>
            <a:lvl2pPr>
              <a:defRPr sz="1050" b="0" i="0">
                <a:latin typeface="Akko Pro" charset="0"/>
                <a:ea typeface="Akko Pro" charset="0"/>
                <a:cs typeface="Akko Pro" charset="0"/>
              </a:defRPr>
            </a:lvl2pPr>
            <a:lvl3pPr>
              <a:defRPr sz="900" b="0" i="0">
                <a:latin typeface="Akko Pro" charset="0"/>
                <a:ea typeface="Akko Pro" charset="0"/>
                <a:cs typeface="Akko Pro" charset="0"/>
              </a:defRPr>
            </a:lvl3pPr>
            <a:lvl4pPr>
              <a:defRPr sz="750" b="0" i="0">
                <a:latin typeface="Akko Pro" charset="0"/>
                <a:ea typeface="Akko Pro" charset="0"/>
                <a:cs typeface="Akko Pro" charset="0"/>
              </a:defRPr>
            </a:lvl4pPr>
            <a:lvl5pPr>
              <a:defRPr b="0" i="0">
                <a:latin typeface="Akko Pro" charset="0"/>
                <a:ea typeface="Akko Pro" charset="0"/>
                <a:cs typeface="Akko Pro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950" y="90947"/>
            <a:ext cx="1898650" cy="730250"/>
          </a:xfrm>
          <a:prstGeom prst="rect">
            <a:avLst/>
          </a:prstGeom>
        </p:spPr>
      </p:pic>
      <p:sp>
        <p:nvSpPr>
          <p:cNvPr id="14" name="Untertitel 2"/>
          <p:cNvSpPr>
            <a:spLocks noGrp="1"/>
          </p:cNvSpPr>
          <p:nvPr>
            <p:ph type="subTitle" idx="10"/>
          </p:nvPr>
        </p:nvSpPr>
        <p:spPr>
          <a:xfrm>
            <a:off x="1228725" y="5567515"/>
            <a:ext cx="6686550" cy="419892"/>
          </a:xfrm>
        </p:spPr>
        <p:txBody>
          <a:bodyPr>
            <a:normAutofit/>
          </a:bodyPr>
          <a:lstStyle>
            <a:lvl1pPr marL="0" indent="0" algn="r">
              <a:buNone/>
              <a:defRPr sz="675" b="0" i="0">
                <a:latin typeface="PMN Caecilia 55 Roman" charset="0"/>
                <a:ea typeface="PMN Caecilia 55 Roman" charset="0"/>
                <a:cs typeface="PMN Caecilia 55 Roman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228725" y="1092716"/>
            <a:ext cx="7886700" cy="416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200" b="0" i="0"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78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21C3-62FB-42D9-A6D0-84CA40EE2B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5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950" y="90947"/>
            <a:ext cx="1898650" cy="7302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1847-2CD5-C045-B5AD-37E3FB019008}" type="datetimeFigureOut">
              <a:rPr lang="de-DE" smtClean="0"/>
              <a:pPr/>
              <a:t>21.10.2021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04CC-DEDA-154E-980C-211A2D8367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98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0" i="0" kern="1200">
          <a:solidFill>
            <a:schemeClr val="tx1"/>
          </a:solidFill>
          <a:latin typeface="Akko Pro Medium" charset="0"/>
          <a:ea typeface="Akko Pro Medium" charset="0"/>
          <a:cs typeface="Akko Pro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o Pro" charset="0"/>
          <a:ea typeface="Akko Pro" charset="0"/>
          <a:cs typeface="Akko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kko Pro" charset="0"/>
          <a:ea typeface="Akko Pro" charset="0"/>
          <a:cs typeface="Akko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kko Pro" charset="0"/>
          <a:ea typeface="Akko Pro" charset="0"/>
          <a:cs typeface="Akko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b="0" i="0" kern="1200">
          <a:solidFill>
            <a:schemeClr val="tx1"/>
          </a:solidFill>
          <a:latin typeface="Akko Pro" charset="0"/>
          <a:ea typeface="Akko Pro" charset="0"/>
          <a:cs typeface="Akko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kko Pro Medium" charset="0"/>
          <a:ea typeface="Akko Pro Medium" charset="0"/>
          <a:cs typeface="Akko Pro Mediu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0"/>
          </p:nvPr>
        </p:nvSpPr>
        <p:spPr>
          <a:xfrm>
            <a:off x="1837502" y="4493318"/>
            <a:ext cx="6686550" cy="256236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96062" y="1731145"/>
            <a:ext cx="3875938" cy="727973"/>
          </a:xfrm>
        </p:spPr>
        <p:txBody>
          <a:bodyPr>
            <a:normAutofit/>
          </a:bodyPr>
          <a:lstStyle/>
          <a:p>
            <a:r>
              <a:rPr lang="de-DE" sz="1600" dirty="0" err="1">
                <a:latin typeface="+mn-lt"/>
              </a:rPr>
              <a:t>miniKIM</a:t>
            </a:r>
            <a:r>
              <a:rPr lang="de-DE" sz="1600" dirty="0">
                <a:latin typeface="+mn-lt"/>
              </a:rPr>
              <a:t> 2020: </a:t>
            </a:r>
            <a:br>
              <a:rPr lang="de-DE" sz="1600" dirty="0">
                <a:latin typeface="+mn-lt"/>
              </a:rPr>
            </a:br>
            <a:br>
              <a:rPr lang="de-DE" sz="1100" dirty="0">
                <a:latin typeface="+mn-lt"/>
              </a:rPr>
            </a:br>
            <a:r>
              <a:rPr lang="de-DE" sz="1600" dirty="0">
                <a:latin typeface="+mn-lt"/>
              </a:rPr>
              <a:t>Soziodemografie Haupterziehende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BD140E9E-F852-455A-8D0F-9A4F0377A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476500"/>
            <a:ext cx="7658100" cy="1905000"/>
          </a:xfrm>
          <a:prstGeom prst="rect">
            <a:avLst/>
          </a:prstGeom>
        </p:spPr>
      </p:pic>
      <p:sp>
        <p:nvSpPr>
          <p:cNvPr id="25" name="Titel 3">
            <a:extLst>
              <a:ext uri="{FF2B5EF4-FFF2-40B4-BE49-F238E27FC236}">
                <a16:creationId xmlns:a16="http://schemas.microsoft.com/office/drawing/2014/main" id="{0B09815B-790A-4F6E-87CE-F895FD06B44D}"/>
              </a:ext>
            </a:extLst>
          </p:cNvPr>
          <p:cNvSpPr txBox="1">
            <a:spLocks/>
          </p:cNvSpPr>
          <p:nvPr/>
        </p:nvSpPr>
        <p:spPr>
          <a:xfrm>
            <a:off x="4648114" y="1855433"/>
            <a:ext cx="3875938" cy="59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br>
              <a:rPr lang="de-DE" sz="1600" dirty="0">
                <a:latin typeface="+mn-lt"/>
              </a:rPr>
            </a:br>
            <a:r>
              <a:rPr lang="de-DE" sz="1600" dirty="0">
                <a:latin typeface="+mn-lt"/>
              </a:rPr>
              <a:t>Soziodemografie Kinder</a:t>
            </a:r>
          </a:p>
        </p:txBody>
      </p:sp>
    </p:spTree>
    <p:extLst>
      <p:ext uri="{BB962C8B-B14F-4D97-AF65-F5344CB8AC3E}">
        <p14:creationId xmlns:p14="http://schemas.microsoft.com/office/powerpoint/2010/main" val="6834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D989B12A-17BC-4253-AA74-08563256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17" y="914399"/>
            <a:ext cx="7276086" cy="435010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Mediennutzung 2020: Macht das Kind…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4FDD7689-3AAB-4EEB-93E4-28A18F4E79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112942"/>
              </p:ext>
            </p:extLst>
          </p:nvPr>
        </p:nvGraphicFramePr>
        <p:xfrm>
          <a:off x="884317" y="1381177"/>
          <a:ext cx="7700390" cy="390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Untertitel 2">
            <a:extLst>
              <a:ext uri="{FF2B5EF4-FFF2-40B4-BE49-F238E27FC236}">
                <a16:creationId xmlns:a16="http://schemas.microsoft.com/office/drawing/2014/main" id="{D88A02D1-9D26-4DB0-AD33-FA5D1D77B3A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970753" y="5389964"/>
            <a:ext cx="6686550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Haupterziehende; wenn Tätigkeit zumindest gelegentlich ausgeübt wird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051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7D2EBE0B-027E-4546-966E-FCA990EE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914" y="825627"/>
            <a:ext cx="5288281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Medienbindung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Am wenigsten verzichten kann das Kind auf… -</a:t>
            </a:r>
            <a:endParaRPr lang="de-DE" sz="1600" dirty="0">
              <a:latin typeface="+mn-lt"/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C9F5D2D6-A0EE-49FA-88D7-E19C7767BF9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521260" y="5585274"/>
            <a:ext cx="4785847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77AA252C-B71E-48E4-8AC4-C4F2293023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599376"/>
              </p:ext>
            </p:extLst>
          </p:nvPr>
        </p:nvGraphicFramePr>
        <p:xfrm>
          <a:off x="1927860" y="1428750"/>
          <a:ext cx="528828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8365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5446ED2E-1196-4D41-AAE9-19010A2B2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737" y="798990"/>
            <a:ext cx="6290664" cy="372863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Lineares Fernsehen 2020: Nutzt das Kind…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A2964D31-34B3-4F4B-9F08-D7DEE013F29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885242" y="4946075"/>
            <a:ext cx="4785847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56625F9B-9369-4AA0-939E-7E2CE1711A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9353703"/>
              </p:ext>
            </p:extLst>
          </p:nvPr>
        </p:nvGraphicFramePr>
        <p:xfrm>
          <a:off x="967960" y="1265768"/>
          <a:ext cx="6614353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36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AB344C53-CE68-411F-9158-83D5E4FE9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234" y="949909"/>
            <a:ext cx="6279092" cy="372866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Onlineangebote* der TV-Sender 2020: Nutzt das Kind…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F445DEC7-EEEE-4798-996B-88AB4FC7A76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40350" y="5061483"/>
            <a:ext cx="4785847" cy="3728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900" dirty="0">
                <a:latin typeface="+mn-lt"/>
              </a:rPr>
              <a:t>*Sendungen in Mediatheken, über Webseiten oder Apps der Fernsehsender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24B6869-8570-4BCE-B0A1-AD2B428EF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994775"/>
              </p:ext>
            </p:extLst>
          </p:nvPr>
        </p:nvGraphicFramePr>
        <p:xfrm>
          <a:off x="1370329" y="1381180"/>
          <a:ext cx="6566307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7000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02CA2EA7-6D91-441E-9248-E6CEAC79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108" y="985420"/>
            <a:ext cx="6270218" cy="346233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Sendungen via kostenfreie Videoportale 2020: Nutzt das Kind…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EEC69DBD-76A7-4D1A-8DDC-378AD6AB57D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858611" y="5096999"/>
            <a:ext cx="4785847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47F8F241-E4CB-4478-97DF-9C86D82C8C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125478"/>
              </p:ext>
            </p:extLst>
          </p:nvPr>
        </p:nvGraphicFramePr>
        <p:xfrm>
          <a:off x="1370330" y="1381180"/>
          <a:ext cx="6172996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554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CBE57555-6234-4FE5-9959-ADF490BB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113" y="994301"/>
            <a:ext cx="6442369" cy="328478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Sendungen via Pay-Streamingdienste 2020: Nutzt das Kind…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F8974C88-F0DF-4DAF-AD1B-E1DA76F6EA7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036168" y="5096999"/>
            <a:ext cx="4785847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9A90E23-643B-4188-9B65-B8DA277E6C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421787"/>
              </p:ext>
            </p:extLst>
          </p:nvPr>
        </p:nvGraphicFramePr>
        <p:xfrm>
          <a:off x="1370330" y="1381180"/>
          <a:ext cx="634515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22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4CB19BB1-AE61-4A9B-A4FB-1A39526FB1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6537445"/>
              </p:ext>
            </p:extLst>
          </p:nvPr>
        </p:nvGraphicFramePr>
        <p:xfrm>
          <a:off x="454248" y="736853"/>
          <a:ext cx="5789904" cy="572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3">
            <a:extLst>
              <a:ext uri="{FF2B5EF4-FFF2-40B4-BE49-F238E27FC236}">
                <a16:creationId xmlns:a16="http://schemas.microsoft.com/office/drawing/2014/main" id="{9BC5D5E8-E9F3-40C2-9B2A-B0E3282B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91" y="150921"/>
            <a:ext cx="5876562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Lieblingssendung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Mehrfachnennungen -</a:t>
            </a:r>
            <a:endParaRPr lang="de-DE" sz="1600" dirty="0">
              <a:latin typeface="+mn-lt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4582AE22-B9C2-4525-9DF9-9A8CC44F7415}"/>
              </a:ext>
            </a:extLst>
          </p:cNvPr>
          <p:cNvGrpSpPr/>
          <p:nvPr/>
        </p:nvGrpSpPr>
        <p:grpSpPr>
          <a:xfrm>
            <a:off x="4811225" y="4312405"/>
            <a:ext cx="1398513" cy="1071895"/>
            <a:chOff x="3270856" y="3708995"/>
            <a:chExt cx="1398513" cy="1071895"/>
          </a:xfrm>
        </p:grpSpPr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8ED285D2-8E54-4854-90B2-16060D6A4113}"/>
                </a:ext>
              </a:extLst>
            </p:cNvPr>
            <p:cNvGrpSpPr/>
            <p:nvPr/>
          </p:nvGrpSpPr>
          <p:grpSpPr>
            <a:xfrm>
              <a:off x="3270856" y="3708995"/>
              <a:ext cx="1398513" cy="1071895"/>
              <a:chOff x="5525023" y="4508707"/>
              <a:chExt cx="1398513" cy="1071895"/>
            </a:xfrm>
          </p:grpSpPr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D774D2B-5569-4C41-B005-3E50CC0FC53A}"/>
                  </a:ext>
                </a:extLst>
              </p:cNvPr>
              <p:cNvSpPr txBox="1"/>
              <p:nvPr/>
            </p:nvSpPr>
            <p:spPr>
              <a:xfrm>
                <a:off x="5778404" y="4875623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2-3 Jahren</a:t>
                </a:r>
              </a:p>
            </p:txBody>
          </p:sp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042CA7D-5B9A-42E7-93D5-D54AF41433DA}"/>
                  </a:ext>
                </a:extLst>
              </p:cNvPr>
              <p:cNvSpPr txBox="1"/>
              <p:nvPr/>
            </p:nvSpPr>
            <p:spPr>
              <a:xfrm>
                <a:off x="5778404" y="5211270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4-5 Jahren</a:t>
                </a:r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BA5DFBC-9716-4C0E-A327-C276B4CFD968}"/>
                  </a:ext>
                </a:extLst>
              </p:cNvPr>
              <p:cNvSpPr/>
              <p:nvPr/>
            </p:nvSpPr>
            <p:spPr>
              <a:xfrm>
                <a:off x="5525023" y="4508707"/>
                <a:ext cx="1335819" cy="1060336"/>
              </a:xfrm>
              <a:prstGeom prst="rect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72D5125-33A8-48EF-856F-B40F61F2A702}"/>
                  </a:ext>
                </a:extLst>
              </p:cNvPr>
              <p:cNvSpPr txBox="1"/>
              <p:nvPr/>
            </p:nvSpPr>
            <p:spPr>
              <a:xfrm>
                <a:off x="5779502" y="4547799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2-5 Jahren / Gesamt</a:t>
                </a: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0E606426-D0F2-433D-B846-05F7B92A8178}"/>
                  </a:ext>
                </a:extLst>
              </p:cNvPr>
              <p:cNvSpPr/>
              <p:nvPr/>
            </p:nvSpPr>
            <p:spPr>
              <a:xfrm>
                <a:off x="5662615" y="4637196"/>
                <a:ext cx="111318" cy="122562"/>
              </a:xfrm>
              <a:prstGeom prst="rect">
                <a:avLst/>
              </a:prstGeom>
              <a:solidFill>
                <a:srgbClr val="FDC900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CA23C3A-AE7E-4B97-BC9D-6734B6712EC8}"/>
                </a:ext>
              </a:extLst>
            </p:cNvPr>
            <p:cNvSpPr/>
            <p:nvPr/>
          </p:nvSpPr>
          <p:spPr>
            <a:xfrm>
              <a:off x="3406188" y="4158795"/>
              <a:ext cx="111318" cy="122562"/>
            </a:xfrm>
            <a:prstGeom prst="rect">
              <a:avLst/>
            </a:prstGeom>
            <a:solidFill>
              <a:srgbClr val="E65B03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63E3406-741D-4369-BAB8-EDFEA3071050}"/>
                </a:ext>
              </a:extLst>
            </p:cNvPr>
            <p:cNvSpPr/>
            <p:nvPr/>
          </p:nvSpPr>
          <p:spPr>
            <a:xfrm>
              <a:off x="3407286" y="4473421"/>
              <a:ext cx="111318" cy="122562"/>
            </a:xfrm>
            <a:prstGeom prst="rect">
              <a:avLst/>
            </a:prstGeom>
            <a:solidFill>
              <a:srgbClr val="C02010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Untertitel 2">
            <a:extLst>
              <a:ext uri="{FF2B5EF4-FFF2-40B4-BE49-F238E27FC236}">
                <a16:creationId xmlns:a16="http://schemas.microsoft.com/office/drawing/2014/main" id="{3AE1B85E-83C8-4180-8B93-B706A480A84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571350" y="6526304"/>
            <a:ext cx="4785847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00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>
            <a:extLst>
              <a:ext uri="{FF2B5EF4-FFF2-40B4-BE49-F238E27FC236}">
                <a16:creationId xmlns:a16="http://schemas.microsoft.com/office/drawing/2014/main" id="{42AF044C-A715-4ED8-AD3B-B28DA4D7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618" y="1542079"/>
            <a:ext cx="6406072" cy="419892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Lieblingssendung: Wo gesehen?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A4917682-E4F6-4D7C-BA06-5E929CEA4B0C}"/>
              </a:ext>
            </a:extLst>
          </p:cNvPr>
          <p:cNvSpPr txBox="1">
            <a:spLocks/>
          </p:cNvSpPr>
          <p:nvPr/>
        </p:nvSpPr>
        <p:spPr>
          <a:xfrm>
            <a:off x="1079439" y="5608204"/>
            <a:ext cx="6468151" cy="419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75" b="0" i="0" kern="1200">
                <a:solidFill>
                  <a:schemeClr val="tx1"/>
                </a:solidFill>
                <a:latin typeface="PMN Caecilia 55 Roman" charset="0"/>
                <a:ea typeface="PMN Caecilia 55 Roman" charset="0"/>
                <a:cs typeface="PMN Caecilia 55 Roman" charset="0"/>
              </a:defRPr>
            </a:lvl1pPr>
            <a:lvl2pPr marL="3429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2pPr>
            <a:lvl3pPr marL="685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3pPr>
            <a:lvl4pPr marL="10287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4pPr>
            <a:lvl5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Haupterzieher*innen</a:t>
            </a:r>
            <a:r>
              <a:rPr lang="de-DE" sz="900" dirty="0">
                <a:latin typeface="+mn-lt"/>
                <a:ea typeface="DIN-Regular" panose="020B0500010101010101" pitchFamily="34" charset="0"/>
                <a:cs typeface="Calibri" panose="020F0502020204030204" pitchFamily="34" charset="0"/>
              </a:rPr>
              <a:t> deren Kinder mindestens eine Lieblingssendung haben</a:t>
            </a:r>
            <a:r>
              <a:rPr lang="de-DE" sz="900" dirty="0">
                <a:latin typeface="+mn-lt"/>
              </a:rPr>
              <a:t>, n=480</a:t>
            </a:r>
          </a:p>
          <a:p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7FB139D-FC6C-4C37-A7B2-8214DEAC5F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348021"/>
              </p:ext>
            </p:extLst>
          </p:nvPr>
        </p:nvGraphicFramePr>
        <p:xfrm>
          <a:off x="983849" y="2038529"/>
          <a:ext cx="6468151" cy="343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754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E5047831-96B4-4DCC-98BD-F04D46859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095956"/>
              </p:ext>
            </p:extLst>
          </p:nvPr>
        </p:nvGraphicFramePr>
        <p:xfrm>
          <a:off x="370294" y="692464"/>
          <a:ext cx="5160493" cy="575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3">
            <a:extLst>
              <a:ext uri="{FF2B5EF4-FFF2-40B4-BE49-F238E27FC236}">
                <a16:creationId xmlns:a16="http://schemas.microsoft.com/office/drawing/2014/main" id="{FFB8247F-64CF-4D90-8AA0-1CE92D6B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78" y="106533"/>
            <a:ext cx="5198709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Häufig gesehene Wissenssendungen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Mehrfachnennungen -</a:t>
            </a:r>
            <a:endParaRPr lang="de-DE" sz="1600" dirty="0">
              <a:latin typeface="+mn-lt"/>
            </a:endParaRPr>
          </a:p>
        </p:txBody>
      </p:sp>
      <p:sp>
        <p:nvSpPr>
          <p:cNvPr id="24" name="Untertitel 2">
            <a:extLst>
              <a:ext uri="{FF2B5EF4-FFF2-40B4-BE49-F238E27FC236}">
                <a16:creationId xmlns:a16="http://schemas.microsoft.com/office/drawing/2014/main" id="{B87AB540-358C-42C7-95EA-E8B9AE104302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852262" y="6526306"/>
            <a:ext cx="4785847" cy="22072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29086F2-D151-49FE-80C9-881FA5874890}"/>
              </a:ext>
            </a:extLst>
          </p:cNvPr>
          <p:cNvGrpSpPr/>
          <p:nvPr/>
        </p:nvGrpSpPr>
        <p:grpSpPr>
          <a:xfrm>
            <a:off x="4069846" y="4281357"/>
            <a:ext cx="1398513" cy="1071895"/>
            <a:chOff x="3270856" y="3708995"/>
            <a:chExt cx="1398513" cy="1071895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6EBD752E-349C-4716-9E3A-84C97672AB46}"/>
                </a:ext>
              </a:extLst>
            </p:cNvPr>
            <p:cNvGrpSpPr/>
            <p:nvPr/>
          </p:nvGrpSpPr>
          <p:grpSpPr>
            <a:xfrm>
              <a:off x="3270856" y="3708995"/>
              <a:ext cx="1398513" cy="1071895"/>
              <a:chOff x="5525023" y="4508707"/>
              <a:chExt cx="1398513" cy="1071895"/>
            </a:xfrm>
          </p:grpSpPr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52B9EBFF-86B7-4C15-B30D-0B503D7EE256}"/>
                  </a:ext>
                </a:extLst>
              </p:cNvPr>
              <p:cNvSpPr txBox="1"/>
              <p:nvPr/>
            </p:nvSpPr>
            <p:spPr>
              <a:xfrm>
                <a:off x="5778404" y="4875623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2-3 Jahren</a:t>
                </a:r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A73B6BF-C12F-4400-902B-241875088440}"/>
                  </a:ext>
                </a:extLst>
              </p:cNvPr>
              <p:cNvSpPr txBox="1"/>
              <p:nvPr/>
            </p:nvSpPr>
            <p:spPr>
              <a:xfrm>
                <a:off x="5778404" y="5211270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4-5 Jahren</a:t>
                </a:r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9AD77B25-E612-4A13-BC85-8CD9B5E815E7}"/>
                  </a:ext>
                </a:extLst>
              </p:cNvPr>
              <p:cNvSpPr/>
              <p:nvPr/>
            </p:nvSpPr>
            <p:spPr>
              <a:xfrm>
                <a:off x="5525023" y="4508707"/>
                <a:ext cx="1335819" cy="1060336"/>
              </a:xfrm>
              <a:prstGeom prst="rect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536DAFFA-7752-4644-8C6F-D586D65623B5}"/>
                  </a:ext>
                </a:extLst>
              </p:cNvPr>
              <p:cNvSpPr txBox="1"/>
              <p:nvPr/>
            </p:nvSpPr>
            <p:spPr>
              <a:xfrm>
                <a:off x="5779502" y="4547799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2-5 Jahren / Gesamt</a:t>
                </a:r>
              </a:p>
            </p:txBody>
          </p:sp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DB9B5D7A-B41E-474C-947B-09CEA3C18AFE}"/>
                  </a:ext>
                </a:extLst>
              </p:cNvPr>
              <p:cNvSpPr/>
              <p:nvPr/>
            </p:nvSpPr>
            <p:spPr>
              <a:xfrm>
                <a:off x="5662615" y="4637196"/>
                <a:ext cx="111318" cy="122562"/>
              </a:xfrm>
              <a:prstGeom prst="rect">
                <a:avLst/>
              </a:prstGeom>
              <a:solidFill>
                <a:srgbClr val="FDC900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90EDD96-6E5F-4946-A9BB-BF61E3B07B43}"/>
                </a:ext>
              </a:extLst>
            </p:cNvPr>
            <p:cNvSpPr/>
            <p:nvPr/>
          </p:nvSpPr>
          <p:spPr>
            <a:xfrm>
              <a:off x="3406188" y="4158795"/>
              <a:ext cx="111318" cy="122562"/>
            </a:xfrm>
            <a:prstGeom prst="rect">
              <a:avLst/>
            </a:prstGeom>
            <a:solidFill>
              <a:srgbClr val="E65B03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696CF5FC-B373-400B-8026-1D2EB61AF175}"/>
                </a:ext>
              </a:extLst>
            </p:cNvPr>
            <p:cNvSpPr/>
            <p:nvPr/>
          </p:nvSpPr>
          <p:spPr>
            <a:xfrm>
              <a:off x="3407286" y="4473421"/>
              <a:ext cx="111318" cy="122562"/>
            </a:xfrm>
            <a:prstGeom prst="rect">
              <a:avLst/>
            </a:prstGeom>
            <a:solidFill>
              <a:srgbClr val="C02010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54849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>
            <a:extLst>
              <a:ext uri="{FF2B5EF4-FFF2-40B4-BE49-F238E27FC236}">
                <a16:creationId xmlns:a16="http://schemas.microsoft.com/office/drawing/2014/main" id="{44972BE6-4289-4859-8AD7-683B1AAA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95" y="1509194"/>
            <a:ext cx="6601934" cy="328484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Wissenssendung: Wo gesehen?</a:t>
            </a: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8C4D0BA3-B794-49BB-BE68-3B95A9C36F9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986348" y="5523123"/>
            <a:ext cx="6522032" cy="207421"/>
          </a:xfrm>
        </p:spPr>
        <p:txBody>
          <a:bodyPr>
            <a:normAutofit lnSpcReduction="10000"/>
          </a:bodyPr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Haupterzieher*innen</a:t>
            </a:r>
            <a:r>
              <a:rPr lang="de-DE" sz="900" dirty="0">
                <a:latin typeface="+mn-lt"/>
                <a:ea typeface="DIN-Regular" panose="020B0500010101010101" pitchFamily="34" charset="0"/>
                <a:cs typeface="Calibri" panose="020F0502020204030204" pitchFamily="34" charset="0"/>
              </a:rPr>
              <a:t> deren Kinder mindestens eine Wissenssendung schauen</a:t>
            </a:r>
            <a:r>
              <a:rPr lang="de-DE" sz="900" dirty="0">
                <a:latin typeface="+mn-lt"/>
              </a:rPr>
              <a:t>, n=319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A307BD13-3FA3-46B7-B10C-1DB9348C2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152627"/>
              </p:ext>
            </p:extLst>
          </p:nvPr>
        </p:nvGraphicFramePr>
        <p:xfrm>
          <a:off x="878797" y="1926457"/>
          <a:ext cx="6522032" cy="349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4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FD418B4-36D3-4E59-93BD-A9529B77D7D9}"/>
              </a:ext>
            </a:extLst>
          </p:cNvPr>
          <p:cNvSpPr txBox="1">
            <a:spLocks/>
          </p:cNvSpPr>
          <p:nvPr/>
        </p:nvSpPr>
        <p:spPr>
          <a:xfrm>
            <a:off x="971277" y="1029814"/>
            <a:ext cx="6270554" cy="4527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Themeninteressen Haupterzieher*innen 2020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C31A4BBC-507D-407D-BE56-13FEA5A12059}"/>
              </a:ext>
            </a:extLst>
          </p:cNvPr>
          <p:cNvSpPr txBox="1">
            <a:spLocks/>
          </p:cNvSpPr>
          <p:nvPr/>
        </p:nvSpPr>
        <p:spPr>
          <a:xfrm>
            <a:off x="1296137" y="5486405"/>
            <a:ext cx="6047264" cy="257452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alle Haupterzieher*innen, n=600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0D65006-23D0-47C3-A6CC-F600FECDFC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0606308"/>
              </p:ext>
            </p:extLst>
          </p:nvPr>
        </p:nvGraphicFramePr>
        <p:xfrm>
          <a:off x="1073888" y="1431040"/>
          <a:ext cx="6170554" cy="3948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2574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09710197-81B5-4CD7-BCF7-C1A26E0AF4B3}"/>
              </a:ext>
            </a:extLst>
          </p:cNvPr>
          <p:cNvSpPr txBox="1">
            <a:spLocks/>
          </p:cNvSpPr>
          <p:nvPr/>
        </p:nvSpPr>
        <p:spPr>
          <a:xfrm>
            <a:off x="1574953" y="1296138"/>
            <a:ext cx="5878701" cy="3284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Beschäftigung mit Büchern 2020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8292BCD9-752D-4B11-8C71-70D9CC0E1B0C}"/>
              </a:ext>
            </a:extLst>
          </p:cNvPr>
          <p:cNvSpPr txBox="1">
            <a:spLocks/>
          </p:cNvSpPr>
          <p:nvPr/>
        </p:nvSpPr>
        <p:spPr>
          <a:xfrm>
            <a:off x="2116478" y="5301180"/>
            <a:ext cx="5456177" cy="225169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alle Haupterzieher*innen, n=600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3F35E4B3-F99B-4583-9097-DAA1650AA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614759"/>
              </p:ext>
            </p:extLst>
          </p:nvPr>
        </p:nvGraphicFramePr>
        <p:xfrm>
          <a:off x="1672590" y="1722120"/>
          <a:ext cx="579882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AC81B1B4-91C0-483B-81C5-8370681C43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739" b="-1"/>
          <a:stretch/>
        </p:blipFill>
        <p:spPr>
          <a:xfrm>
            <a:off x="2361461" y="4829451"/>
            <a:ext cx="5038928" cy="21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37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>
            <a:extLst>
              <a:ext uri="{FF2B5EF4-FFF2-40B4-BE49-F238E27FC236}">
                <a16:creationId xmlns:a16="http://schemas.microsoft.com/office/drawing/2014/main" id="{7E7E4592-A951-47C6-BC46-496EB69144AA}"/>
              </a:ext>
            </a:extLst>
          </p:cNvPr>
          <p:cNvSpPr txBox="1">
            <a:spLocks/>
          </p:cNvSpPr>
          <p:nvPr/>
        </p:nvSpPr>
        <p:spPr>
          <a:xfrm>
            <a:off x="1051171" y="1518076"/>
            <a:ext cx="5884515" cy="3284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Anhören von Hörspielen/Hörbüchern/Podcasts 2020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B7132625-90D7-4B57-BBF3-B52D47FAFDAE}"/>
              </a:ext>
            </a:extLst>
          </p:cNvPr>
          <p:cNvSpPr txBox="1">
            <a:spLocks/>
          </p:cNvSpPr>
          <p:nvPr/>
        </p:nvSpPr>
        <p:spPr>
          <a:xfrm>
            <a:off x="1136866" y="5469854"/>
            <a:ext cx="5903120" cy="216292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alle Haupterzieher*innen, n=600</a:t>
            </a: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FDFA031-C337-495D-9919-B17A680052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020066"/>
              </p:ext>
            </p:extLst>
          </p:nvPr>
        </p:nvGraphicFramePr>
        <p:xfrm>
          <a:off x="1136866" y="1933282"/>
          <a:ext cx="579882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Grafik 9">
            <a:extLst>
              <a:ext uri="{FF2B5EF4-FFF2-40B4-BE49-F238E27FC236}">
                <a16:creationId xmlns:a16="http://schemas.microsoft.com/office/drawing/2014/main" id="{F912B2D9-8FE7-43B6-BC3C-6B8EFDE0A7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739" b="-1"/>
          <a:stretch/>
        </p:blipFill>
        <p:spPr>
          <a:xfrm>
            <a:off x="1819924" y="5015882"/>
            <a:ext cx="5038928" cy="21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3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85B6096F-0FEF-42AF-8A8E-339F74BCF201}"/>
              </a:ext>
            </a:extLst>
          </p:cNvPr>
          <p:cNvSpPr txBox="1">
            <a:spLocks/>
          </p:cNvSpPr>
          <p:nvPr/>
        </p:nvSpPr>
        <p:spPr>
          <a:xfrm>
            <a:off x="1450672" y="1322772"/>
            <a:ext cx="6154206" cy="3373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Handy- und </a:t>
            </a:r>
            <a:r>
              <a:rPr lang="de-DE" sz="1600" dirty="0" err="1">
                <a:latin typeface="+mn-lt"/>
              </a:rPr>
              <a:t>Smartphonenutzung</a:t>
            </a:r>
            <a:r>
              <a:rPr lang="de-DE" sz="1600" dirty="0">
                <a:latin typeface="+mn-lt"/>
              </a:rPr>
              <a:t> 2020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0B45F4B-169E-41B3-A566-30294EA849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020477"/>
              </p:ext>
            </p:extLst>
          </p:nvPr>
        </p:nvGraphicFramePr>
        <p:xfrm>
          <a:off x="1548000" y="1733550"/>
          <a:ext cx="60480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Untertitel 2">
            <a:extLst>
              <a:ext uri="{FF2B5EF4-FFF2-40B4-BE49-F238E27FC236}">
                <a16:creationId xmlns:a16="http://schemas.microsoft.com/office/drawing/2014/main" id="{94513B20-87AB-4ED8-AF9D-1B20502FE3A7}"/>
              </a:ext>
            </a:extLst>
          </p:cNvPr>
          <p:cNvSpPr txBox="1">
            <a:spLocks/>
          </p:cNvSpPr>
          <p:nvPr/>
        </p:nvSpPr>
        <p:spPr>
          <a:xfrm>
            <a:off x="1811045" y="5216831"/>
            <a:ext cx="5882611" cy="251814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alle Haupterzieher*innen, n=600</a:t>
            </a:r>
          </a:p>
        </p:txBody>
      </p:sp>
    </p:spTree>
    <p:extLst>
      <p:ext uri="{BB962C8B-B14F-4D97-AF65-F5344CB8AC3E}">
        <p14:creationId xmlns:p14="http://schemas.microsoft.com/office/powerpoint/2010/main" val="421000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1FBE109E-8159-49E7-90F3-D0FE7F0E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618" y="1429311"/>
            <a:ext cx="7137647" cy="51491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Tätigkeiten am Handy/Smartphone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außer Spielen -</a:t>
            </a:r>
            <a:endParaRPr lang="de-DE" sz="1600" dirty="0">
              <a:latin typeface="+mn-lt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5CD78D8B-13C9-40A0-9DB6-F23CEE1CE0DF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509110" y="5354448"/>
            <a:ext cx="6686550" cy="23848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D37E9E8C-262E-49A9-9CC1-B3EF86BAD4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277900"/>
              </p:ext>
            </p:extLst>
          </p:nvPr>
        </p:nvGraphicFramePr>
        <p:xfrm>
          <a:off x="971273" y="1993841"/>
          <a:ext cx="7137646" cy="329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582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82BB760A-73E7-4179-AB16-01931839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18" y="1540273"/>
            <a:ext cx="6686550" cy="324039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Nutzung Computer-/Konsolen-/Online-/Tablet-/</a:t>
            </a:r>
            <a:r>
              <a:rPr lang="de-DE" sz="1600" dirty="0" err="1">
                <a:latin typeface="+mn-lt"/>
              </a:rPr>
              <a:t>Smartphonespiele</a:t>
            </a:r>
            <a:r>
              <a:rPr lang="de-DE" sz="1600" dirty="0">
                <a:latin typeface="+mn-lt"/>
              </a:rPr>
              <a:t> 2020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D1E5416B-8D14-4F08-BFB5-5721D0B9ED2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909130" y="5651852"/>
            <a:ext cx="6686550" cy="238483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6A108C04-4BFE-4D3C-A744-A0D5FC610E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713598"/>
              </p:ext>
            </p:extLst>
          </p:nvPr>
        </p:nvGraphicFramePr>
        <p:xfrm>
          <a:off x="887763" y="1970843"/>
          <a:ext cx="6592504" cy="357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372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>
            <a:extLst>
              <a:ext uri="{FF2B5EF4-FFF2-40B4-BE49-F238E27FC236}">
                <a16:creationId xmlns:a16="http://schemas.microsoft.com/office/drawing/2014/main" id="{8B03FFFF-9278-4585-9350-103CF61D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049" y="1773046"/>
            <a:ext cx="7081213" cy="428625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Digitale Spieleformen im Vergleich: Nutzungsfrequenz 2020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7029E56E-A783-461F-B13D-1F6FC7EF4822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0028" y="5940374"/>
            <a:ext cx="6686550" cy="238482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Nachbefragung Haupterzieher*innen, n=331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B6FEF441-CFA7-4673-A7DE-106DF1A15D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976799"/>
              </p:ext>
            </p:extLst>
          </p:nvPr>
        </p:nvGraphicFramePr>
        <p:xfrm>
          <a:off x="1157701" y="2210549"/>
          <a:ext cx="7081212" cy="363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022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84B4DA33-CCC1-4983-88EC-33AFA75B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01" y="1781924"/>
            <a:ext cx="6983121" cy="428625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Tätigkeiten an Computer/Laptop/Tablet 2020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03194BAF-E05A-41EE-9523-5E7EB918A9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553497" y="6046907"/>
            <a:ext cx="6686550" cy="238482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6B5E904-1743-458E-8D35-33EFD9A5FD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346887"/>
              </p:ext>
            </p:extLst>
          </p:nvPr>
        </p:nvGraphicFramePr>
        <p:xfrm>
          <a:off x="1246042" y="2210549"/>
          <a:ext cx="6894780" cy="372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0343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09BD99E-B194-417F-8841-E60362F07647}"/>
              </a:ext>
            </a:extLst>
          </p:cNvPr>
          <p:cNvSpPr/>
          <p:nvPr/>
        </p:nvSpPr>
        <p:spPr>
          <a:xfrm>
            <a:off x="318018" y="1402672"/>
            <a:ext cx="8248933" cy="418138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84B4DA33-CCC1-4983-88EC-33AFA75B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809" y="772356"/>
            <a:ext cx="7276086" cy="674716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Aussagen zu Computer und Internet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</a:t>
            </a:r>
            <a:r>
              <a:rPr lang="de-DE" dirty="0"/>
              <a:t>stimme voll und ganz/eher zu, Angaben der Haupterzieher*innen -</a:t>
            </a:r>
            <a:endParaRPr lang="de-DE" sz="1400" dirty="0">
              <a:latin typeface="+mn-lt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03194BAF-E05A-41EE-9523-5E7EB918A9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024024" y="5718432"/>
            <a:ext cx="6686550" cy="238482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04220074-AC66-4FC5-B18D-BE682DF4E4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5088894"/>
              </p:ext>
            </p:extLst>
          </p:nvPr>
        </p:nvGraphicFramePr>
        <p:xfrm>
          <a:off x="648070" y="1464828"/>
          <a:ext cx="7918881" cy="4119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14A42A91-12B1-4D2E-9397-BEE23E9573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389338"/>
              </p:ext>
            </p:extLst>
          </p:nvPr>
        </p:nvGraphicFramePr>
        <p:xfrm>
          <a:off x="318019" y="1455420"/>
          <a:ext cx="8319953" cy="412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021A3B29-1646-4B94-9C9F-E7CAC465CC5E}"/>
              </a:ext>
            </a:extLst>
          </p:cNvPr>
          <p:cNvSpPr txBox="1"/>
          <p:nvPr/>
        </p:nvSpPr>
        <p:spPr>
          <a:xfrm>
            <a:off x="390616" y="1688454"/>
            <a:ext cx="3781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Das Internet birgt für Kinder viele Gefahren.</a:t>
            </a:r>
          </a:p>
          <a:p>
            <a:pPr algn="r" fontAlgn="ctr"/>
            <a:endParaRPr lang="de-DE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Kinder sollten nur im Internet surfen, wenn auf dem Computer/Laptop ein Filter- oder Schutzprogramm installiert ist.</a:t>
            </a:r>
          </a:p>
          <a:p>
            <a:pPr algn="r" fontAlgn="ctr"/>
            <a:endParaRPr lang="de-DE" sz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Kindern den Umgang mit Computern/Laptops und Internet beizubringen, ist Aufgabe der Eltern.</a:t>
            </a:r>
          </a:p>
          <a:p>
            <a:pPr algn="r" fontAlgn="ctr"/>
            <a:endParaRPr lang="de-DE" sz="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Kinder sollten den Umgang mit Computer/ Laptop und Internet in der Schule beigebracht bekommen.</a:t>
            </a:r>
          </a:p>
          <a:p>
            <a:pPr algn="r" fontAlgn="ctr"/>
            <a:endParaRPr lang="de-DE" sz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Kinder können durch Computer/Laptop und Internet viel lernen und Neues erfahren.</a:t>
            </a:r>
          </a:p>
          <a:p>
            <a:pPr algn="r" fontAlgn="ctr"/>
            <a:endParaRPr lang="de-DE" sz="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Tablets bieten viele Möglichkeiten, um gemeinsam mit dem Kind spielerisch zu lernen.</a:t>
            </a:r>
          </a:p>
          <a:p>
            <a:pPr algn="r" fontAlgn="ctr"/>
            <a:endParaRPr lang="de-DE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Durch die leichte Bedienung sind Tablet-PCs gut für kleine Kinder geeignet.</a:t>
            </a:r>
          </a:p>
          <a:p>
            <a:pPr algn="r" fontAlgn="ctr"/>
            <a:endParaRPr lang="de-DE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Tablets sind gut, um Kinder früh an den Umgang mit Medien zu gewöhnen.</a:t>
            </a:r>
          </a:p>
          <a:p>
            <a:pPr algn="r" font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Tablets sind nichts für Kinder.</a:t>
            </a:r>
          </a:p>
          <a:p>
            <a:pPr algn="r" fontAlgn="ctr"/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Kinder sollten so früh wie möglich an Computer/Laptop gewöhnt werden.</a:t>
            </a:r>
          </a:p>
          <a:p>
            <a:pPr algn="r" fontAlgn="ctr"/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fontAlgn="ctr"/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Mein Kind darf/dürfte das Internet auch ohne Aufsicht nutzen.</a:t>
            </a:r>
          </a:p>
        </p:txBody>
      </p:sp>
    </p:spTree>
    <p:extLst>
      <p:ext uri="{BB962C8B-B14F-4D97-AF65-F5344CB8AC3E}">
        <p14:creationId xmlns:p14="http://schemas.microsoft.com/office/powerpoint/2010/main" val="3992860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84B4DA33-CCC1-4983-88EC-33AFA75B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533" y="1464812"/>
            <a:ext cx="7276086" cy="417269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Aussagen zu Filterprogrammen 2020</a:t>
            </a:r>
            <a:endParaRPr lang="de-DE" dirty="0">
              <a:latin typeface="+mn-lt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03194BAF-E05A-41EE-9523-5E7EB918A9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103917" y="5674042"/>
            <a:ext cx="6686550" cy="238482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8AA7C40B-C416-4D82-A559-1F67A19C3E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4114221"/>
              </p:ext>
            </p:extLst>
          </p:nvPr>
        </p:nvGraphicFramePr>
        <p:xfrm>
          <a:off x="1104432" y="1882080"/>
          <a:ext cx="7576336" cy="366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8FA32991-A904-493F-8C81-52A6C0C2A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12447"/>
              </p:ext>
            </p:extLst>
          </p:nvPr>
        </p:nvGraphicFramePr>
        <p:xfrm>
          <a:off x="1171852" y="2169885"/>
          <a:ext cx="2787589" cy="307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589">
                  <a:extLst>
                    <a:ext uri="{9D8B030D-6E8A-4147-A177-3AD203B41FA5}">
                      <a16:colId xmlns:a16="http://schemas.microsoft.com/office/drawing/2014/main" val="2643842015"/>
                    </a:ext>
                  </a:extLst>
                </a:gridCol>
              </a:tblGrid>
              <a:tr h="498826">
                <a:tc>
                  <a:txBody>
                    <a:bodyPr/>
                    <a:lstStyle/>
                    <a:p>
                      <a:pPr marL="0" algn="r" defTabSz="389582" rtl="0" eaLnBrk="1" fontAlgn="ctr" latinLnBrk="0" hangingPunct="1"/>
                      <a:r>
                        <a:rPr lang="de-DE" sz="95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Ich brauche kein Filterprogramm, weil mein Kind das Internet nicht alleine nutzen darf.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275308"/>
                  </a:ext>
                </a:extLst>
              </a:tr>
              <a:tr h="399059">
                <a:tc>
                  <a:txBody>
                    <a:bodyPr/>
                    <a:lstStyle/>
                    <a:p>
                      <a:pPr algn="r" fontAlgn="ctr"/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Ich kenne keine Filterprogramme.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387134"/>
                  </a:ext>
                </a:extLst>
              </a:tr>
              <a:tr h="365802">
                <a:tc>
                  <a:txBody>
                    <a:bodyPr/>
                    <a:lstStyle/>
                    <a:p>
                      <a:pPr algn="r" fontAlgn="ctr"/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Ich weiß nicht, wo ich mich über Filterprogramme informieren kann.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470683"/>
                  </a:ext>
                </a:extLst>
              </a:tr>
              <a:tr h="365802">
                <a:tc>
                  <a:txBody>
                    <a:bodyPr/>
                    <a:lstStyle/>
                    <a:p>
                      <a:pPr algn="r" fontAlgn="ctr"/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Wenn ein Filterprogramm installiert ist, kann ich mein Kind unbesorgt das Internet nutzen lassen.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502027"/>
                  </a:ext>
                </a:extLst>
              </a:tr>
              <a:tr h="377933">
                <a:tc>
                  <a:txBody>
                    <a:bodyPr/>
                    <a:lstStyle/>
                    <a:p>
                      <a:pPr marL="0" marR="0" lvl="0" indent="0" algn="r" defTabSz="38958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Ein Filterprogramm schränkt meine eigene Nutzung zu sehr ein.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562971"/>
                  </a:ext>
                </a:extLst>
              </a:tr>
              <a:tr h="353676">
                <a:tc>
                  <a:txBody>
                    <a:bodyPr/>
                    <a:lstStyle/>
                    <a:p>
                      <a:pPr marL="0" marR="0" lvl="0" indent="0" algn="r" defTabSz="38958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Filterprogramme sind zu teuer.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319996"/>
                  </a:ext>
                </a:extLst>
              </a:tr>
              <a:tr h="357277">
                <a:tc>
                  <a:txBody>
                    <a:bodyPr/>
                    <a:lstStyle/>
                    <a:p>
                      <a:pPr marL="0" marR="0" lvl="0" indent="0" algn="r" defTabSz="38958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Die Filterprogramme sind zu kompliziert.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722381"/>
                  </a:ext>
                </a:extLst>
              </a:tr>
              <a:tr h="354720">
                <a:tc>
                  <a:txBody>
                    <a:bodyPr/>
                    <a:lstStyle/>
                    <a:p>
                      <a:pPr algn="r" fontAlgn="ctr"/>
                      <a:r>
                        <a:rPr lang="de-DE" sz="95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DIN-Regular" panose="020B0604020202020204" charset="0"/>
                          <a:cs typeface="Calibri" panose="020F0502020204030204" pitchFamily="34" charset="0"/>
                        </a:rPr>
                        <a:t>Filterprogramme sind sowieso wirkungslos.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32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851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84B4DA33-CCC1-4983-88EC-33AFA75B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347" y="1376039"/>
            <a:ext cx="6686550" cy="665840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Medien in Kindergarten/Kita 2020</a:t>
            </a:r>
            <a:br>
              <a:rPr lang="de-DE" sz="1800" dirty="0">
                <a:latin typeface="+mn-lt"/>
              </a:rPr>
            </a:br>
            <a:r>
              <a:rPr lang="de-DE" dirty="0">
                <a:latin typeface="+mn-lt"/>
              </a:rPr>
              <a:t>- Angaben der Haupterzieher*innen -</a:t>
            </a:r>
            <a:endParaRPr lang="de-DE" sz="1400" dirty="0">
              <a:latin typeface="+mn-lt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03194BAF-E05A-41EE-9523-5E7EB918A9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12004" y="5536318"/>
            <a:ext cx="6790698" cy="3406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</a:t>
            </a:r>
          </a:p>
          <a:p>
            <a:pPr>
              <a:spcBef>
                <a:spcPts val="0"/>
              </a:spcBef>
            </a:pPr>
            <a:r>
              <a:rPr lang="de-DE" sz="900" dirty="0">
                <a:latin typeface="+mn-lt"/>
              </a:rPr>
              <a:t>Basis: Haupterzieher*innen</a:t>
            </a:r>
            <a:r>
              <a:rPr lang="de-DE" sz="900" dirty="0">
                <a:latin typeface="Calibri" panose="020F0502020204030204" pitchFamily="34" charset="0"/>
                <a:ea typeface="DIN-Regular" panose="020B0500010101010101" pitchFamily="34" charset="0"/>
                <a:cs typeface="Calibri" panose="020F0502020204030204" pitchFamily="34" charset="0"/>
              </a:rPr>
              <a:t>, deren Kind mind. selten eine/n Kindergarten/Kinderkrippe/KITA besucht</a:t>
            </a:r>
            <a:r>
              <a:rPr lang="de-DE" sz="900" dirty="0">
                <a:latin typeface="+mn-lt"/>
              </a:rPr>
              <a:t>, n=529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F92F0FA3-3690-4024-86DD-030DFA5F47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1187357"/>
              </p:ext>
            </p:extLst>
          </p:nvPr>
        </p:nvGraphicFramePr>
        <p:xfrm>
          <a:off x="887766" y="2006367"/>
          <a:ext cx="6897950" cy="347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75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879AB00-1A96-4C2E-8AD4-8B38262E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618" y="1145224"/>
            <a:ext cx="6975927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Geräteausstattung im Haushalt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Auswahl, Angaben der Haupterzieher*innen -</a:t>
            </a:r>
            <a:endParaRPr lang="de-DE" sz="1600" dirty="0">
              <a:latin typeface="+mn-lt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7D3CE77D-EBC8-451A-BD9A-9E020E92851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42782" y="5656294"/>
            <a:ext cx="6686550" cy="256236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630576F0-CD8B-484F-93A2-4BF60A13C6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063917"/>
              </p:ext>
            </p:extLst>
          </p:nvPr>
        </p:nvGraphicFramePr>
        <p:xfrm>
          <a:off x="966144" y="1757777"/>
          <a:ext cx="6883401" cy="3781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27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BD4D06D5-C915-4792-955E-311B1A5E4112}"/>
              </a:ext>
            </a:extLst>
          </p:cNvPr>
          <p:cNvSpPr txBox="1">
            <a:spLocks/>
          </p:cNvSpPr>
          <p:nvPr/>
        </p:nvSpPr>
        <p:spPr>
          <a:xfrm>
            <a:off x="784841" y="736841"/>
            <a:ext cx="6583276" cy="621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Geschätzte tägliche Nutzungsdauer verschiedener Medien durch die Haupterzieher*innen 2020</a:t>
            </a:r>
            <a:endParaRPr lang="de-DE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1080DD3E-A6E4-453D-AFBE-E020E4C4CE40}"/>
              </a:ext>
            </a:extLst>
          </p:cNvPr>
          <p:cNvSpPr txBox="1">
            <a:spLocks/>
          </p:cNvSpPr>
          <p:nvPr/>
        </p:nvSpPr>
        <p:spPr>
          <a:xfrm>
            <a:off x="1917923" y="5610683"/>
            <a:ext cx="6579580" cy="288527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Minuten, Basis: alle Haupterzieher*innen, n=600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7FB4D0BA-5D3D-4671-B9AA-DAA9585B1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028071"/>
              </p:ext>
            </p:extLst>
          </p:nvPr>
        </p:nvGraphicFramePr>
        <p:xfrm>
          <a:off x="887622" y="1337310"/>
          <a:ext cx="7528560" cy="418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390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84B4DA33-CCC1-4983-88EC-33AFA75B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956" y="1500328"/>
            <a:ext cx="7014039" cy="665840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Informationen über das eigene Kind auf Sozialen Medien</a:t>
            </a:r>
            <a:br>
              <a:rPr lang="de-DE" sz="1800" dirty="0">
                <a:latin typeface="+mn-lt"/>
              </a:rPr>
            </a:br>
            <a:r>
              <a:rPr lang="de-DE" dirty="0">
                <a:latin typeface="+mn-lt"/>
              </a:rPr>
              <a:t>- Angaben der Haupterzieher*innen -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02AAD2C-E828-4CD1-97FF-860C5B9FE23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96047" y="5425467"/>
            <a:ext cx="6686550" cy="238482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C4223FF-0F52-4BBB-AB51-EE5F482DBB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314406"/>
              </p:ext>
            </p:extLst>
          </p:nvPr>
        </p:nvGraphicFramePr>
        <p:xfrm>
          <a:off x="851577" y="2135784"/>
          <a:ext cx="7014039" cy="319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898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B727214F-CF71-46EF-A5ED-1B836217B365}"/>
              </a:ext>
            </a:extLst>
          </p:cNvPr>
          <p:cNvSpPr txBox="1">
            <a:spLocks/>
          </p:cNvSpPr>
          <p:nvPr/>
        </p:nvSpPr>
        <p:spPr>
          <a:xfrm>
            <a:off x="882485" y="1491460"/>
            <a:ext cx="7014039" cy="4261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Absprachen zur Nutzung von Medien</a:t>
            </a:r>
            <a:endParaRPr lang="de-DE" sz="1200" dirty="0">
              <a:latin typeface="+mn-lt"/>
            </a:endParaRP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32E29FC8-E09C-42E4-AB51-F226A9E271F8}"/>
              </a:ext>
            </a:extLst>
          </p:cNvPr>
          <p:cNvSpPr txBox="1">
            <a:spLocks/>
          </p:cNvSpPr>
          <p:nvPr/>
        </p:nvSpPr>
        <p:spPr>
          <a:xfrm>
            <a:off x="1580139" y="5965791"/>
            <a:ext cx="6686550" cy="337353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Haupterziehende; wenn Kind Tätigkeit mind. seltener ausübt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3BB43DCD-145B-4D0D-BFFC-9507F2599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802154"/>
              </p:ext>
            </p:extLst>
          </p:nvPr>
        </p:nvGraphicFramePr>
        <p:xfrm>
          <a:off x="982980" y="1885321"/>
          <a:ext cx="7178040" cy="399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394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el 3">
            <a:extLst>
              <a:ext uri="{FF2B5EF4-FFF2-40B4-BE49-F238E27FC236}">
                <a16:creationId xmlns:a16="http://schemas.microsoft.com/office/drawing/2014/main" id="{A6111C09-217C-4F5F-A8BB-B6E3BD8FCC90}"/>
              </a:ext>
            </a:extLst>
          </p:cNvPr>
          <p:cNvSpPr txBox="1">
            <a:spLocks/>
          </p:cNvSpPr>
          <p:nvPr/>
        </p:nvSpPr>
        <p:spPr>
          <a:xfrm>
            <a:off x="438605" y="932160"/>
            <a:ext cx="6970842" cy="5770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Art der Beschäftigungsangebote im Lockdown</a:t>
            </a:r>
            <a:br>
              <a:rPr lang="de-DE" sz="1600" dirty="0">
                <a:latin typeface="+mn-lt"/>
              </a:rPr>
            </a:br>
            <a:r>
              <a:rPr lang="de-DE" sz="1200" dirty="0">
                <a:latin typeface="+mn-lt"/>
              </a:rPr>
              <a:t>- Angaben der Haupterzieher*innen -</a:t>
            </a:r>
          </a:p>
        </p:txBody>
      </p:sp>
      <p:sp>
        <p:nvSpPr>
          <p:cNvPr id="26" name="Untertitel 2">
            <a:extLst>
              <a:ext uri="{FF2B5EF4-FFF2-40B4-BE49-F238E27FC236}">
                <a16:creationId xmlns:a16="http://schemas.microsoft.com/office/drawing/2014/main" id="{7040F9A1-C981-4746-9EFF-75094A9DF0D1}"/>
              </a:ext>
            </a:extLst>
          </p:cNvPr>
          <p:cNvSpPr txBox="1">
            <a:spLocks/>
          </p:cNvSpPr>
          <p:nvPr/>
        </p:nvSpPr>
        <p:spPr>
          <a:xfrm>
            <a:off x="1127465" y="5963403"/>
            <a:ext cx="6450646" cy="456108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</a:t>
            </a:r>
          </a:p>
          <a:p>
            <a:pPr algn="r"/>
            <a:r>
              <a:rPr lang="de-DE" sz="900" dirty="0">
                <a:solidFill>
                  <a:schemeClr val="tx1"/>
                </a:solidFill>
              </a:rPr>
              <a:t>Basis: Haupterzieher*innen</a:t>
            </a:r>
            <a:r>
              <a:rPr lang="de-DE" sz="900" dirty="0">
                <a:solidFill>
                  <a:schemeClr val="tx1"/>
                </a:solidFill>
                <a:latin typeface="Calibri" panose="020F0502020204030204" pitchFamily="34" charset="0"/>
                <a:ea typeface="DIN-Regular" panose="020B0500010101010101" pitchFamily="34" charset="0"/>
                <a:cs typeface="Calibri" panose="020F0502020204030204" pitchFamily="34" charset="0"/>
              </a:rPr>
              <a:t>, die ein Betreuungsangebot der jeweiligen Einrichtung für ihr Kind erhielten</a:t>
            </a:r>
            <a:r>
              <a:rPr lang="de-DE" sz="900" dirty="0">
                <a:solidFill>
                  <a:schemeClr val="tx1"/>
                </a:solidFill>
              </a:rPr>
              <a:t>, n=221</a:t>
            </a:r>
          </a:p>
          <a:p>
            <a:endParaRPr lang="de-DE" dirty="0"/>
          </a:p>
        </p:txBody>
      </p:sp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CB2DDAFA-0E75-4015-B1F3-A4E1B3226B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1442686"/>
              </p:ext>
            </p:extLst>
          </p:nvPr>
        </p:nvGraphicFramePr>
        <p:xfrm>
          <a:off x="504156" y="1486029"/>
          <a:ext cx="6970842" cy="436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913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E592D99A-A088-43A4-B76B-A1FC730D0DCB}"/>
              </a:ext>
            </a:extLst>
          </p:cNvPr>
          <p:cNvSpPr txBox="1">
            <a:spLocks/>
          </p:cNvSpPr>
          <p:nvPr/>
        </p:nvSpPr>
        <p:spPr>
          <a:xfrm>
            <a:off x="784832" y="1447065"/>
            <a:ext cx="7065442" cy="5770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Frequenz der Beschäftigungsangebote im Lockdown</a:t>
            </a:r>
            <a:br>
              <a:rPr lang="de-DE" sz="1600" dirty="0">
                <a:latin typeface="+mn-lt"/>
              </a:rPr>
            </a:br>
            <a:r>
              <a:rPr lang="de-DE" sz="1200" dirty="0">
                <a:latin typeface="+mn-lt"/>
              </a:rPr>
              <a:t>- Angaben der Haupterzieher*innen -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43D223AC-C176-42F5-89D0-8F72221EADFB}"/>
              </a:ext>
            </a:extLst>
          </p:cNvPr>
          <p:cNvSpPr txBox="1">
            <a:spLocks/>
          </p:cNvSpPr>
          <p:nvPr/>
        </p:nvSpPr>
        <p:spPr>
          <a:xfrm>
            <a:off x="1252938" y="5182168"/>
            <a:ext cx="6786815" cy="456108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</a:t>
            </a:r>
          </a:p>
          <a:p>
            <a:pPr algn="r"/>
            <a:r>
              <a:rPr lang="de-DE" sz="900" dirty="0">
                <a:solidFill>
                  <a:schemeClr val="tx1"/>
                </a:solidFill>
              </a:rPr>
              <a:t>Basis: Haupterzieher*innen</a:t>
            </a:r>
            <a:r>
              <a:rPr lang="de-DE" sz="900" dirty="0">
                <a:solidFill>
                  <a:schemeClr val="tx1"/>
                </a:solidFill>
                <a:latin typeface="Calibri" panose="020F0502020204030204" pitchFamily="34" charset="0"/>
                <a:ea typeface="DIN-Regular" panose="020B0500010101010101" pitchFamily="34" charset="0"/>
                <a:cs typeface="Calibri" panose="020F0502020204030204" pitchFamily="34" charset="0"/>
              </a:rPr>
              <a:t>, die ein Betreuungsangebot der jeweiligen Einrichtung für ihr Kind erhielten</a:t>
            </a:r>
            <a:r>
              <a:rPr lang="de-DE" sz="900" dirty="0">
                <a:solidFill>
                  <a:schemeClr val="tx1"/>
                </a:solidFill>
              </a:rPr>
              <a:t>, n=221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F6F79C62-0B79-47B6-9994-570267129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437958"/>
              </p:ext>
            </p:extLst>
          </p:nvPr>
        </p:nvGraphicFramePr>
        <p:xfrm>
          <a:off x="853440" y="2047007"/>
          <a:ext cx="7065442" cy="310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5885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6BCD2B05-9AE4-4C84-A30B-AFBFC475884E}"/>
              </a:ext>
            </a:extLst>
          </p:cNvPr>
          <p:cNvSpPr/>
          <p:nvPr/>
        </p:nvSpPr>
        <p:spPr>
          <a:xfrm>
            <a:off x="985420" y="2121763"/>
            <a:ext cx="7405558" cy="302243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3F87707-B280-49F7-9509-5358FECD96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6863119"/>
              </p:ext>
            </p:extLst>
          </p:nvPr>
        </p:nvGraphicFramePr>
        <p:xfrm>
          <a:off x="909404" y="2347748"/>
          <a:ext cx="3404330" cy="209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el 3">
            <a:extLst>
              <a:ext uri="{FF2B5EF4-FFF2-40B4-BE49-F238E27FC236}">
                <a16:creationId xmlns:a16="http://schemas.microsoft.com/office/drawing/2014/main" id="{00006341-9F3E-4FE4-A6B6-87E1438F49BD}"/>
              </a:ext>
            </a:extLst>
          </p:cNvPr>
          <p:cNvSpPr txBox="1">
            <a:spLocks/>
          </p:cNvSpPr>
          <p:nvPr/>
        </p:nvSpPr>
        <p:spPr>
          <a:xfrm>
            <a:off x="864730" y="1722264"/>
            <a:ext cx="7276086" cy="41726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Änderungen des Mediennutzungsverhaltens der Kinder durch Corona</a:t>
            </a:r>
            <a:endParaRPr lang="de-DE" dirty="0">
              <a:latin typeface="+mn-lt"/>
            </a:endParaRP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87BCBD8F-15DF-4745-9CF7-CDED7EF30478}"/>
              </a:ext>
            </a:extLst>
          </p:cNvPr>
          <p:cNvSpPr txBox="1">
            <a:spLocks/>
          </p:cNvSpPr>
          <p:nvPr/>
        </p:nvSpPr>
        <p:spPr>
          <a:xfrm>
            <a:off x="1784330" y="5348387"/>
            <a:ext cx="6686550" cy="120262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E91C5E5A-1055-4870-8C84-A608BE4053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5958204"/>
              </p:ext>
            </p:extLst>
          </p:nvPr>
        </p:nvGraphicFramePr>
        <p:xfrm>
          <a:off x="1066793" y="2279010"/>
          <a:ext cx="2955449" cy="2395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E7D27525-A925-4BD7-9CC7-AE36B5BBE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1300974"/>
              </p:ext>
            </p:extLst>
          </p:nvPr>
        </p:nvGraphicFramePr>
        <p:xfrm>
          <a:off x="2837577" y="2276728"/>
          <a:ext cx="3776066" cy="264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83D7E5DB-1CB7-4A8B-A63A-399CC56113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3624209"/>
              </p:ext>
            </p:extLst>
          </p:nvPr>
        </p:nvGraphicFramePr>
        <p:xfrm>
          <a:off x="5399726" y="2265838"/>
          <a:ext cx="2758855" cy="2734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6523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m 19">
            <a:extLst>
              <a:ext uri="{FF2B5EF4-FFF2-40B4-BE49-F238E27FC236}">
                <a16:creationId xmlns:a16="http://schemas.microsoft.com/office/drawing/2014/main" id="{BC339BA0-BB5D-4849-96AA-A4469CB6B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510865"/>
              </p:ext>
            </p:extLst>
          </p:nvPr>
        </p:nvGraphicFramePr>
        <p:xfrm>
          <a:off x="993361" y="1997476"/>
          <a:ext cx="6790698" cy="3495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4CA8C831-815E-4424-AFCB-7CB6B444DA03}"/>
              </a:ext>
            </a:extLst>
          </p:cNvPr>
          <p:cNvSpPr/>
          <p:nvPr/>
        </p:nvSpPr>
        <p:spPr>
          <a:xfrm>
            <a:off x="914433" y="2014678"/>
            <a:ext cx="28466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DIN-Regular" panose="020B0500010101010101" pitchFamily="34" charset="0"/>
                <a:cs typeface="Calibri" panose="020F0502020204030204" pitchFamily="34" charset="0"/>
              </a:rPr>
              <a:t>Kind, dessen Medienverhalten sich geändert hat…</a:t>
            </a:r>
          </a:p>
        </p:txBody>
      </p:sp>
      <p:sp>
        <p:nvSpPr>
          <p:cNvPr id="18" name="Titel 3">
            <a:extLst>
              <a:ext uri="{FF2B5EF4-FFF2-40B4-BE49-F238E27FC236}">
                <a16:creationId xmlns:a16="http://schemas.microsoft.com/office/drawing/2014/main" id="{74D4AAEE-B325-483F-80E7-FA9B009BD91B}"/>
              </a:ext>
            </a:extLst>
          </p:cNvPr>
          <p:cNvSpPr txBox="1">
            <a:spLocks/>
          </p:cNvSpPr>
          <p:nvPr/>
        </p:nvSpPr>
        <p:spPr>
          <a:xfrm>
            <a:off x="891364" y="1535831"/>
            <a:ext cx="6790698" cy="41726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Veränderungen des Mediennutzungsverhaltens der Kinder</a:t>
            </a:r>
            <a:endParaRPr lang="de-DE" dirty="0">
              <a:latin typeface="+mn-lt"/>
            </a:endParaRPr>
          </a:p>
        </p:txBody>
      </p:sp>
      <p:sp>
        <p:nvSpPr>
          <p:cNvPr id="19" name="Untertitel 2">
            <a:extLst>
              <a:ext uri="{FF2B5EF4-FFF2-40B4-BE49-F238E27FC236}">
                <a16:creationId xmlns:a16="http://schemas.microsoft.com/office/drawing/2014/main" id="{E4E93E04-71FE-4BCE-86E9-1146A2CA7535}"/>
              </a:ext>
            </a:extLst>
          </p:cNvPr>
          <p:cNvSpPr txBox="1">
            <a:spLocks/>
          </p:cNvSpPr>
          <p:nvPr/>
        </p:nvSpPr>
        <p:spPr>
          <a:xfrm>
            <a:off x="1098133" y="5555031"/>
            <a:ext cx="6790698" cy="417269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</a:t>
            </a:r>
          </a:p>
          <a:p>
            <a:pPr algn="r"/>
            <a:r>
              <a:rPr lang="de-DE" sz="900" dirty="0">
                <a:solidFill>
                  <a:schemeClr val="tx1"/>
                </a:solidFill>
              </a:rPr>
              <a:t>Basis: Haupterzieher*innen</a:t>
            </a:r>
            <a:r>
              <a:rPr lang="de-DE" sz="900" dirty="0">
                <a:solidFill>
                  <a:schemeClr val="tx1"/>
                </a:solidFill>
                <a:latin typeface="Calibri" panose="020F0502020204030204" pitchFamily="34" charset="0"/>
                <a:ea typeface="DIN-Regular" panose="020B0500010101010101" pitchFamily="34" charset="0"/>
                <a:cs typeface="Calibri" panose="020F0502020204030204" pitchFamily="34" charset="0"/>
              </a:rPr>
              <a:t>, bei deren Kind sich das Medienverhalten während der ersten Corona-Phase geändert hat</a:t>
            </a:r>
            <a:r>
              <a:rPr lang="de-DE" sz="900" dirty="0">
                <a:solidFill>
                  <a:schemeClr val="tx1"/>
                </a:solidFill>
              </a:rPr>
              <a:t>, n=229</a:t>
            </a:r>
          </a:p>
        </p:txBody>
      </p:sp>
    </p:spTree>
    <p:extLst>
      <p:ext uri="{BB962C8B-B14F-4D97-AF65-F5344CB8AC3E}">
        <p14:creationId xmlns:p14="http://schemas.microsoft.com/office/powerpoint/2010/main" val="173145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63267-B896-4375-A863-46CAF07C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32" y="772356"/>
            <a:ext cx="7276086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Persönliche Verfügbarkeit der Kinder an Geräten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Auswahl, Angaben der Haupterzieher*innen -</a:t>
            </a:r>
            <a:endParaRPr lang="de-DE" sz="1600" dirty="0">
              <a:latin typeface="+mn-lt"/>
            </a:endParaRPr>
          </a:p>
        </p:txBody>
      </p:sp>
      <p:sp>
        <p:nvSpPr>
          <p:cNvPr id="21" name="Untertitel 2">
            <a:extLst>
              <a:ext uri="{FF2B5EF4-FFF2-40B4-BE49-F238E27FC236}">
                <a16:creationId xmlns:a16="http://schemas.microsoft.com/office/drawing/2014/main" id="{BFC565CB-62DB-4E8C-98C7-361A3A0B3E1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491363" y="5807213"/>
            <a:ext cx="6686550" cy="256236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50B10E78-F170-4489-9B12-CA24943ED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863472"/>
              </p:ext>
            </p:extLst>
          </p:nvPr>
        </p:nvGraphicFramePr>
        <p:xfrm>
          <a:off x="426335" y="1461541"/>
          <a:ext cx="4508674" cy="421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DC6BACA0-59E7-4F78-A0F8-7E4633170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0334234"/>
              </p:ext>
            </p:extLst>
          </p:nvPr>
        </p:nvGraphicFramePr>
        <p:xfrm>
          <a:off x="3609628" y="1461201"/>
          <a:ext cx="4460175" cy="421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A30BFDA-4F8E-4FF0-90C3-9C00318A4EA0}"/>
              </a:ext>
            </a:extLst>
          </p:cNvPr>
          <p:cNvGrpSpPr/>
          <p:nvPr/>
        </p:nvGrpSpPr>
        <p:grpSpPr>
          <a:xfrm>
            <a:off x="6547341" y="3353104"/>
            <a:ext cx="1398513" cy="1071895"/>
            <a:chOff x="5579677" y="2980240"/>
            <a:chExt cx="1398513" cy="1071895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6E72932A-C220-45FE-BD55-68892B5F9AFD}"/>
                </a:ext>
              </a:extLst>
            </p:cNvPr>
            <p:cNvGrpSpPr/>
            <p:nvPr/>
          </p:nvGrpSpPr>
          <p:grpSpPr>
            <a:xfrm>
              <a:off x="5579677" y="2980240"/>
              <a:ext cx="1398513" cy="1071895"/>
              <a:chOff x="5525023" y="4508707"/>
              <a:chExt cx="1398513" cy="1071895"/>
            </a:xfrm>
          </p:grpSpPr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E5041B5-B2EF-4903-B4E4-9E8BACB6D464}"/>
                  </a:ext>
                </a:extLst>
              </p:cNvPr>
              <p:cNvSpPr txBox="1"/>
              <p:nvPr/>
            </p:nvSpPr>
            <p:spPr>
              <a:xfrm>
                <a:off x="5778404" y="4875623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2-3 Jahren</a:t>
                </a:r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41B4B0D-B64A-4EFE-9589-471EB15059E6}"/>
                  </a:ext>
                </a:extLst>
              </p:cNvPr>
              <p:cNvSpPr txBox="1"/>
              <p:nvPr/>
            </p:nvSpPr>
            <p:spPr>
              <a:xfrm>
                <a:off x="5778404" y="5211270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4-5 Jahren</a:t>
                </a:r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C5C8C2F-A820-4568-8DAB-05D3EE588276}"/>
                  </a:ext>
                </a:extLst>
              </p:cNvPr>
              <p:cNvSpPr/>
              <p:nvPr/>
            </p:nvSpPr>
            <p:spPr>
              <a:xfrm>
                <a:off x="5525023" y="4508707"/>
                <a:ext cx="1335819" cy="1060336"/>
              </a:xfrm>
              <a:prstGeom prst="rect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9EFE777-ECE0-4A1F-B41B-AB4AF01E55B5}"/>
                  </a:ext>
                </a:extLst>
              </p:cNvPr>
              <p:cNvSpPr txBox="1"/>
              <p:nvPr/>
            </p:nvSpPr>
            <p:spPr>
              <a:xfrm>
                <a:off x="5779502" y="4547799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2-5 Jahren / Gesamt</a:t>
                </a:r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00738EAF-4FB1-47AD-9147-184BB4CF2D14}"/>
                  </a:ext>
                </a:extLst>
              </p:cNvPr>
              <p:cNvSpPr/>
              <p:nvPr/>
            </p:nvSpPr>
            <p:spPr>
              <a:xfrm>
                <a:off x="5644859" y="4637196"/>
                <a:ext cx="111318" cy="122562"/>
              </a:xfrm>
              <a:prstGeom prst="rect">
                <a:avLst/>
              </a:prstGeom>
              <a:solidFill>
                <a:srgbClr val="FDC900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E78BAC1-EF4B-4B8C-AEB7-D9FA8C1F7D8B}"/>
                </a:ext>
              </a:extLst>
            </p:cNvPr>
            <p:cNvSpPr/>
            <p:nvPr/>
          </p:nvSpPr>
          <p:spPr>
            <a:xfrm>
              <a:off x="5705827" y="3449127"/>
              <a:ext cx="111318" cy="122562"/>
            </a:xfrm>
            <a:prstGeom prst="rect">
              <a:avLst/>
            </a:prstGeom>
            <a:solidFill>
              <a:srgbClr val="E65B03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E644395A-118E-4911-8C68-64DD1F454CEA}"/>
                </a:ext>
              </a:extLst>
            </p:cNvPr>
            <p:cNvSpPr/>
            <p:nvPr/>
          </p:nvSpPr>
          <p:spPr>
            <a:xfrm>
              <a:off x="5706495" y="3761749"/>
              <a:ext cx="111318" cy="122562"/>
            </a:xfrm>
            <a:prstGeom prst="rect">
              <a:avLst/>
            </a:prstGeom>
            <a:solidFill>
              <a:srgbClr val="C02010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2344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CCA30670-570C-4A81-BA20-C42CE4A70F59}"/>
              </a:ext>
            </a:extLst>
          </p:cNvPr>
          <p:cNvSpPr txBox="1">
            <a:spLocks/>
          </p:cNvSpPr>
          <p:nvPr/>
        </p:nvSpPr>
        <p:spPr>
          <a:xfrm>
            <a:off x="873619" y="1118591"/>
            <a:ext cx="6096974" cy="5859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1pPr>
          </a:lstStyle>
          <a:p>
            <a:r>
              <a:rPr lang="de-DE" sz="1600" dirty="0">
                <a:latin typeface="+mn-lt"/>
              </a:rPr>
              <a:t>Geräteverfügbarkeit der Kinder 2020 – Vergleich 2014</a:t>
            </a:r>
          </a:p>
          <a:p>
            <a:r>
              <a:rPr lang="de-DE" sz="1200" dirty="0">
                <a:latin typeface="+mn-lt"/>
              </a:rPr>
              <a:t>- Auswahl, Angaben der Haupterzieher*innen -</a:t>
            </a:r>
            <a:endParaRPr lang="de-DE" sz="1600" dirty="0">
              <a:latin typeface="+mn-lt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30B29A07-0D0B-44BD-963D-9918BCF35528}"/>
              </a:ext>
            </a:extLst>
          </p:cNvPr>
          <p:cNvSpPr txBox="1">
            <a:spLocks/>
          </p:cNvSpPr>
          <p:nvPr/>
        </p:nvSpPr>
        <p:spPr>
          <a:xfrm>
            <a:off x="1136342" y="5260011"/>
            <a:ext cx="5914104" cy="332917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>
                <a:solidFill>
                  <a:schemeClr val="tx1"/>
                </a:solidFill>
              </a:rPr>
              <a:t>Quelle: </a:t>
            </a:r>
            <a:r>
              <a:rPr lang="de-DE" sz="900" dirty="0" err="1">
                <a:solidFill>
                  <a:schemeClr val="tx1"/>
                </a:solidFill>
              </a:rPr>
              <a:t>miniKIM</a:t>
            </a:r>
            <a:r>
              <a:rPr lang="de-DE" sz="900" dirty="0">
                <a:solidFill>
                  <a:schemeClr val="tx1"/>
                </a:solidFill>
              </a:rPr>
              <a:t> 2020, Angaben in Prozent, Basis: alle Haupterzieher*innen</a:t>
            </a:r>
          </a:p>
          <a:p>
            <a:pPr algn="r"/>
            <a:r>
              <a:rPr lang="de-DE" sz="900" dirty="0">
                <a:solidFill>
                  <a:schemeClr val="tx1"/>
                </a:solidFill>
              </a:rPr>
              <a:t>*2014 getrennt abgefragt</a:t>
            </a:r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D56366EA-889A-4690-A250-3FF5F5A391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137979"/>
              </p:ext>
            </p:extLst>
          </p:nvPr>
        </p:nvGraphicFramePr>
        <p:xfrm>
          <a:off x="966033" y="1648508"/>
          <a:ext cx="6004560" cy="348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08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A73A62BC-DF35-4644-9A9F-33D90E43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790" y="1216245"/>
            <a:ext cx="7276086" cy="39062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Aktivitäten im Alltag 2020</a:t>
            </a:r>
          </a:p>
        </p:txBody>
      </p:sp>
      <p:sp>
        <p:nvSpPr>
          <p:cNvPr id="11" name="Untertitel 2">
            <a:extLst>
              <a:ext uri="{FF2B5EF4-FFF2-40B4-BE49-F238E27FC236}">
                <a16:creationId xmlns:a16="http://schemas.microsoft.com/office/drawing/2014/main" id="{34B81958-FA39-42D1-88EB-08C1D5E42F0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547800" y="5256798"/>
            <a:ext cx="6686550" cy="256236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  <a:p>
            <a:endParaRPr lang="de-DE" dirty="0"/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C83230D0-2031-49F2-9678-76F90F3F0B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5351005"/>
              </p:ext>
            </p:extLst>
          </p:nvPr>
        </p:nvGraphicFramePr>
        <p:xfrm>
          <a:off x="50693" y="1704720"/>
          <a:ext cx="4567465" cy="340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CF713355-DB55-4BF5-87D8-9B0C8B47A9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3453335"/>
              </p:ext>
            </p:extLst>
          </p:nvPr>
        </p:nvGraphicFramePr>
        <p:xfrm>
          <a:off x="4555607" y="1704720"/>
          <a:ext cx="4567465" cy="3417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CF7DABFA-141A-4900-8150-3597A8C3B911}"/>
              </a:ext>
            </a:extLst>
          </p:cNvPr>
          <p:cNvGrpSpPr/>
          <p:nvPr/>
        </p:nvGrpSpPr>
        <p:grpSpPr>
          <a:xfrm>
            <a:off x="7660426" y="4375406"/>
            <a:ext cx="1397415" cy="617419"/>
            <a:chOff x="6701639" y="4126831"/>
            <a:chExt cx="1397415" cy="617419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D4F35F98-E134-4C0C-B3FE-AFE5CC09856F}"/>
                </a:ext>
              </a:extLst>
            </p:cNvPr>
            <p:cNvGrpSpPr/>
            <p:nvPr/>
          </p:nvGrpSpPr>
          <p:grpSpPr>
            <a:xfrm>
              <a:off x="6829916" y="4159562"/>
              <a:ext cx="1269138" cy="584688"/>
              <a:chOff x="6829916" y="4159562"/>
              <a:chExt cx="1269138" cy="584688"/>
            </a:xfrm>
          </p:grpSpPr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B40D576F-C23B-4508-B48C-B07BA41CB9D2}"/>
                  </a:ext>
                </a:extLst>
              </p:cNvPr>
              <p:cNvSpPr txBox="1"/>
              <p:nvPr/>
            </p:nvSpPr>
            <p:spPr>
              <a:xfrm>
                <a:off x="6955020" y="4159562"/>
                <a:ext cx="11440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(fast) jeden Tag</a:t>
                </a:r>
              </a:p>
            </p:txBody>
          </p:sp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B9EA1D7-DBCB-4F28-81D6-AE8ED2905CEA}"/>
                  </a:ext>
                </a:extLst>
              </p:cNvPr>
              <p:cNvSpPr txBox="1"/>
              <p:nvPr/>
            </p:nvSpPr>
            <p:spPr>
              <a:xfrm>
                <a:off x="6948127" y="4344140"/>
                <a:ext cx="11440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ein-/mehrmals in der Woche</a:t>
                </a:r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D2F2B7-D1E0-431F-9B46-41037596CC76}"/>
                  </a:ext>
                </a:extLst>
              </p:cNvPr>
              <p:cNvSpPr/>
              <p:nvPr/>
            </p:nvSpPr>
            <p:spPr>
              <a:xfrm>
                <a:off x="6829916" y="4411840"/>
                <a:ext cx="111318" cy="122562"/>
              </a:xfrm>
              <a:prstGeom prst="rect">
                <a:avLst/>
              </a:prstGeom>
              <a:solidFill>
                <a:srgbClr val="C02010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595D277-C9C0-4C46-923E-E83E135C4759}"/>
                  </a:ext>
                </a:extLst>
              </p:cNvPr>
              <p:cNvSpPr/>
              <p:nvPr/>
            </p:nvSpPr>
            <p:spPr>
              <a:xfrm>
                <a:off x="6831240" y="4198476"/>
                <a:ext cx="111318" cy="122562"/>
              </a:xfrm>
              <a:prstGeom prst="rect">
                <a:avLst/>
              </a:prstGeom>
              <a:solidFill>
                <a:srgbClr val="E65B03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081E9F4-D365-41AC-8815-7E48773DD227}"/>
                </a:ext>
              </a:extLst>
            </p:cNvPr>
            <p:cNvSpPr/>
            <p:nvPr/>
          </p:nvSpPr>
          <p:spPr>
            <a:xfrm>
              <a:off x="6701639" y="4126831"/>
              <a:ext cx="1335819" cy="583584"/>
            </a:xfrm>
            <a:prstGeom prst="rect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6859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F9873C08-1D82-40A0-A6FA-90F6686E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58" y="26627"/>
            <a:ext cx="5652986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Aktivitäten im Alltag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mind. einmal pro Woche -</a:t>
            </a:r>
            <a:endParaRPr lang="de-DE" sz="1600" dirty="0">
              <a:latin typeface="+mn-lt"/>
            </a:endParaRPr>
          </a:p>
        </p:txBody>
      </p:sp>
      <p:sp>
        <p:nvSpPr>
          <p:cNvPr id="18" name="Untertitel 2">
            <a:extLst>
              <a:ext uri="{FF2B5EF4-FFF2-40B4-BE49-F238E27FC236}">
                <a16:creationId xmlns:a16="http://schemas.microsoft.com/office/drawing/2014/main" id="{2E27E951-46C2-49B3-8352-BA50FFABD8C6}"/>
              </a:ext>
            </a:extLst>
          </p:cNvPr>
          <p:cNvSpPr txBox="1">
            <a:spLocks/>
          </p:cNvSpPr>
          <p:nvPr/>
        </p:nvSpPr>
        <p:spPr>
          <a:xfrm>
            <a:off x="729614" y="8089561"/>
            <a:ext cx="5761089" cy="22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75" b="0" i="0" kern="1200">
                <a:solidFill>
                  <a:schemeClr val="tx1"/>
                </a:solidFill>
                <a:latin typeface="PMN Caecilia 55 Roman" charset="0"/>
                <a:ea typeface="PMN Caecilia 55 Roman" charset="0"/>
                <a:cs typeface="PMN Caecilia 55 Roman" charset="0"/>
              </a:defRPr>
            </a:lvl1pPr>
            <a:lvl2pPr marL="3429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2pPr>
            <a:lvl3pPr marL="685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3pPr>
            <a:lvl4pPr marL="10287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4pPr>
            <a:lvl5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</p:txBody>
      </p:sp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A91CCE69-36F2-41E8-9158-AE6A3979B6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236927"/>
              </p:ext>
            </p:extLst>
          </p:nvPr>
        </p:nvGraphicFramePr>
        <p:xfrm>
          <a:off x="204934" y="543811"/>
          <a:ext cx="6209183" cy="754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0C229FB-0208-4533-9181-93A81B0AFBD5}"/>
              </a:ext>
            </a:extLst>
          </p:cNvPr>
          <p:cNvGrpSpPr/>
          <p:nvPr/>
        </p:nvGrpSpPr>
        <p:grpSpPr>
          <a:xfrm>
            <a:off x="4967695" y="6804456"/>
            <a:ext cx="1398513" cy="1071895"/>
            <a:chOff x="4199599" y="6827537"/>
            <a:chExt cx="1398513" cy="1071895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978A17DB-FD50-45C0-93A8-40A765C653B2}"/>
                </a:ext>
              </a:extLst>
            </p:cNvPr>
            <p:cNvGrpSpPr/>
            <p:nvPr/>
          </p:nvGrpSpPr>
          <p:grpSpPr>
            <a:xfrm>
              <a:off x="4199599" y="6827537"/>
              <a:ext cx="1398513" cy="1071895"/>
              <a:chOff x="5525023" y="4508707"/>
              <a:chExt cx="1398513" cy="1071895"/>
            </a:xfrm>
          </p:grpSpPr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A4EA1C5-0FEA-46B5-A6C0-88DA1E22BEDE}"/>
                  </a:ext>
                </a:extLst>
              </p:cNvPr>
              <p:cNvSpPr txBox="1"/>
              <p:nvPr/>
            </p:nvSpPr>
            <p:spPr>
              <a:xfrm>
                <a:off x="5778404" y="4875623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2-3 Jahren</a:t>
                </a:r>
              </a:p>
            </p:txBody>
          </p: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F9A77AF-8E94-4080-B223-C6F06C0EFCCC}"/>
                  </a:ext>
                </a:extLst>
              </p:cNvPr>
              <p:cNvSpPr txBox="1"/>
              <p:nvPr/>
            </p:nvSpPr>
            <p:spPr>
              <a:xfrm>
                <a:off x="5778404" y="5211270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4-5 Jahren</a:t>
                </a: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4139F620-62D1-4E26-B724-9507F0E15F39}"/>
                  </a:ext>
                </a:extLst>
              </p:cNvPr>
              <p:cNvSpPr/>
              <p:nvPr/>
            </p:nvSpPr>
            <p:spPr>
              <a:xfrm>
                <a:off x="5525023" y="4508707"/>
                <a:ext cx="1335819" cy="1060336"/>
              </a:xfrm>
              <a:prstGeom prst="rect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4BAADC5-0D8F-45F8-B2B8-C2DCAB56EFEE}"/>
                  </a:ext>
                </a:extLst>
              </p:cNvPr>
              <p:cNvSpPr txBox="1"/>
              <p:nvPr/>
            </p:nvSpPr>
            <p:spPr>
              <a:xfrm>
                <a:off x="5779502" y="4547799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2-5 Jahren / Gesamt</a:t>
                </a:r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D56A15DA-46F4-4C57-AAA0-84CBDD653DC4}"/>
                  </a:ext>
                </a:extLst>
              </p:cNvPr>
              <p:cNvSpPr/>
              <p:nvPr/>
            </p:nvSpPr>
            <p:spPr>
              <a:xfrm>
                <a:off x="5644859" y="4637196"/>
                <a:ext cx="111318" cy="122562"/>
              </a:xfrm>
              <a:prstGeom prst="rect">
                <a:avLst/>
              </a:prstGeom>
              <a:solidFill>
                <a:srgbClr val="FDC900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62A064B6-F2D7-4F55-9C66-4B99EDDC3C0D}"/>
                </a:ext>
              </a:extLst>
            </p:cNvPr>
            <p:cNvSpPr/>
            <p:nvPr/>
          </p:nvSpPr>
          <p:spPr>
            <a:xfrm>
              <a:off x="4321087" y="7296424"/>
              <a:ext cx="111318" cy="122562"/>
            </a:xfrm>
            <a:prstGeom prst="rect">
              <a:avLst/>
            </a:prstGeom>
            <a:solidFill>
              <a:srgbClr val="E65B03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1CC5DE2E-8327-4C59-AD2F-ECC3B7091553}"/>
                </a:ext>
              </a:extLst>
            </p:cNvPr>
            <p:cNvSpPr/>
            <p:nvPr/>
          </p:nvSpPr>
          <p:spPr>
            <a:xfrm>
              <a:off x="4325749" y="7627944"/>
              <a:ext cx="111318" cy="122562"/>
            </a:xfrm>
            <a:prstGeom prst="rect">
              <a:avLst/>
            </a:prstGeom>
            <a:solidFill>
              <a:srgbClr val="C02010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B260C624-836F-4CAF-97D7-046D12534580}"/>
              </a:ext>
            </a:extLst>
          </p:cNvPr>
          <p:cNvSpPr/>
          <p:nvPr/>
        </p:nvSpPr>
        <p:spPr>
          <a:xfrm>
            <a:off x="301752" y="2006353"/>
            <a:ext cx="5934456" cy="197128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15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41DB5063-B6B5-4360-A055-3E4BB183E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2" y="79892"/>
            <a:ext cx="4861360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Liebste Aktivitäten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Auswahl, bis zu drei Nennungen -</a:t>
            </a:r>
            <a:endParaRPr lang="de-DE" sz="1600" dirty="0">
              <a:latin typeface="+mn-lt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83F97B75-0016-4564-A072-90AF2A2DFC58}"/>
              </a:ext>
            </a:extLst>
          </p:cNvPr>
          <p:cNvSpPr txBox="1">
            <a:spLocks/>
          </p:cNvSpPr>
          <p:nvPr/>
        </p:nvSpPr>
        <p:spPr>
          <a:xfrm>
            <a:off x="323200" y="6583612"/>
            <a:ext cx="5345928" cy="31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75" b="0" i="0" kern="1200">
                <a:solidFill>
                  <a:schemeClr val="tx1"/>
                </a:solidFill>
                <a:latin typeface="PMN Caecilia 55 Roman" charset="0"/>
                <a:ea typeface="PMN Caecilia 55 Roman" charset="0"/>
                <a:cs typeface="PMN Caecilia 55 Roman" charset="0"/>
              </a:defRPr>
            </a:lvl1pPr>
            <a:lvl2pPr marL="3429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2pPr>
            <a:lvl3pPr marL="685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3pPr>
            <a:lvl4pPr marL="10287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kko Pro" charset="0"/>
                <a:ea typeface="Akko Pro" charset="0"/>
                <a:cs typeface="Akko Pro" charset="0"/>
              </a:defRPr>
            </a:lvl4pPr>
            <a:lvl5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Akko Pro Medium" charset="0"/>
                <a:ea typeface="Akko Pro Medium" charset="0"/>
                <a:cs typeface="Akko Pro Medium" charset="0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Prozent, Basis: alle Haupterzieher*innen, n=600</a:t>
            </a:r>
          </a:p>
        </p:txBody>
      </p:sp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AF58A489-FF1C-48AA-8AAD-386F947F35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8694848"/>
              </p:ext>
            </p:extLst>
          </p:nvPr>
        </p:nvGraphicFramePr>
        <p:xfrm>
          <a:off x="370294" y="665823"/>
          <a:ext cx="5213760" cy="585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hteck 18">
            <a:extLst>
              <a:ext uri="{FF2B5EF4-FFF2-40B4-BE49-F238E27FC236}">
                <a16:creationId xmlns:a16="http://schemas.microsoft.com/office/drawing/2014/main" id="{A4190FDE-4991-48C4-8B42-64534EAA9C19}"/>
              </a:ext>
            </a:extLst>
          </p:cNvPr>
          <p:cNvSpPr/>
          <p:nvPr/>
        </p:nvSpPr>
        <p:spPr>
          <a:xfrm>
            <a:off x="370294" y="2583403"/>
            <a:ext cx="4920797" cy="1731145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D18C0EC-9B43-4E48-A7D6-FBC4EFC6065D}"/>
              </a:ext>
            </a:extLst>
          </p:cNvPr>
          <p:cNvGrpSpPr/>
          <p:nvPr/>
        </p:nvGrpSpPr>
        <p:grpSpPr>
          <a:xfrm>
            <a:off x="4093063" y="5286539"/>
            <a:ext cx="1398513" cy="1071895"/>
            <a:chOff x="4013163" y="5286539"/>
            <a:chExt cx="1398513" cy="1071895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F2A8C8DC-26F6-47B0-8555-B015530CE29E}"/>
                </a:ext>
              </a:extLst>
            </p:cNvPr>
            <p:cNvGrpSpPr/>
            <p:nvPr/>
          </p:nvGrpSpPr>
          <p:grpSpPr>
            <a:xfrm>
              <a:off x="4013163" y="5286539"/>
              <a:ext cx="1398513" cy="1071895"/>
              <a:chOff x="5525023" y="4508707"/>
              <a:chExt cx="1398513" cy="1071895"/>
            </a:xfrm>
          </p:grpSpPr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256AB94-74C8-43EB-8407-9104579044E0}"/>
                  </a:ext>
                </a:extLst>
              </p:cNvPr>
              <p:cNvSpPr txBox="1"/>
              <p:nvPr/>
            </p:nvSpPr>
            <p:spPr>
              <a:xfrm>
                <a:off x="5778404" y="4875623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2-3 Jahren</a:t>
                </a:r>
              </a:p>
            </p:txBody>
          </p:sp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5F1B69F-91CD-47A7-A086-B755F11CF1FA}"/>
                  </a:ext>
                </a:extLst>
              </p:cNvPr>
              <p:cNvSpPr txBox="1"/>
              <p:nvPr/>
            </p:nvSpPr>
            <p:spPr>
              <a:xfrm>
                <a:off x="5778404" y="5211270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4-5 Jahren</a:t>
                </a:r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4332381C-4494-43D7-8127-AEBA34E00D9F}"/>
                  </a:ext>
                </a:extLst>
              </p:cNvPr>
              <p:cNvSpPr/>
              <p:nvPr/>
            </p:nvSpPr>
            <p:spPr>
              <a:xfrm>
                <a:off x="5525023" y="4508707"/>
                <a:ext cx="1335819" cy="1060336"/>
              </a:xfrm>
              <a:prstGeom prst="rect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CAF4D90-2DF8-48B6-9AFE-5EB4DA40F201}"/>
                  </a:ext>
                </a:extLst>
              </p:cNvPr>
              <p:cNvSpPr txBox="1"/>
              <p:nvPr/>
            </p:nvSpPr>
            <p:spPr>
              <a:xfrm>
                <a:off x="5779502" y="4547799"/>
                <a:ext cx="11440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Kinder im Alter von 2-5 Jahren / Gesamt</a:t>
                </a:r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E6964E4F-610C-424D-9BC9-86297BB0EED2}"/>
                  </a:ext>
                </a:extLst>
              </p:cNvPr>
              <p:cNvSpPr/>
              <p:nvPr/>
            </p:nvSpPr>
            <p:spPr>
              <a:xfrm>
                <a:off x="5662615" y="4637196"/>
                <a:ext cx="111318" cy="122562"/>
              </a:xfrm>
              <a:prstGeom prst="rect">
                <a:avLst/>
              </a:prstGeom>
              <a:solidFill>
                <a:srgbClr val="FDC900"/>
              </a:solidFill>
              <a:ln w="12700">
                <a:noFill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FD005A7-203E-44B9-9550-D10B45ABD67F}"/>
                </a:ext>
              </a:extLst>
            </p:cNvPr>
            <p:cNvSpPr/>
            <p:nvPr/>
          </p:nvSpPr>
          <p:spPr>
            <a:xfrm>
              <a:off x="4150755" y="5759084"/>
              <a:ext cx="111318" cy="122562"/>
            </a:xfrm>
            <a:prstGeom prst="rect">
              <a:avLst/>
            </a:prstGeom>
            <a:solidFill>
              <a:srgbClr val="E65B03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FEA92AC-7313-4444-8764-97310E5EA92C}"/>
                </a:ext>
              </a:extLst>
            </p:cNvPr>
            <p:cNvSpPr/>
            <p:nvPr/>
          </p:nvSpPr>
          <p:spPr>
            <a:xfrm>
              <a:off x="4156324" y="6070979"/>
              <a:ext cx="111318" cy="122562"/>
            </a:xfrm>
            <a:prstGeom prst="rect">
              <a:avLst/>
            </a:prstGeom>
            <a:solidFill>
              <a:srgbClr val="C02010"/>
            </a:solidFill>
            <a:ln w="12700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33893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16E2226B-6E57-47AF-AF18-058FCE0F4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358" y="1020933"/>
            <a:ext cx="6556642" cy="585931"/>
          </a:xfrm>
        </p:spPr>
        <p:txBody>
          <a:bodyPr>
            <a:normAutofit/>
          </a:bodyPr>
          <a:lstStyle/>
          <a:p>
            <a:r>
              <a:rPr lang="de-DE" sz="1600" dirty="0">
                <a:latin typeface="+mn-lt"/>
              </a:rPr>
              <a:t>Geschätzte tägliche Nutzungsdauer verschiedener Medien durch Kinder 2020</a:t>
            </a:r>
            <a:br>
              <a:rPr lang="de-DE" sz="1600" dirty="0">
                <a:latin typeface="+mn-lt"/>
              </a:rPr>
            </a:br>
            <a:r>
              <a:rPr lang="de-DE" dirty="0">
                <a:latin typeface="+mn-lt"/>
              </a:rPr>
              <a:t>- Angaben der Haupterzieher*innen -</a:t>
            </a:r>
            <a:endParaRPr lang="de-DE" sz="1600" dirty="0">
              <a:latin typeface="+mn-lt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51EBA1F3-B6C9-4B1B-A7C6-84196001EA8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873187" y="5346787"/>
            <a:ext cx="6047265" cy="247358"/>
          </a:xfrm>
        </p:spPr>
        <p:txBody>
          <a:bodyPr/>
          <a:lstStyle/>
          <a:p>
            <a:r>
              <a:rPr lang="de-DE" sz="900" dirty="0">
                <a:latin typeface="+mn-lt"/>
              </a:rPr>
              <a:t>Quelle: </a:t>
            </a:r>
            <a:r>
              <a:rPr lang="de-DE" sz="900" dirty="0" err="1">
                <a:latin typeface="+mn-lt"/>
              </a:rPr>
              <a:t>miniKIM</a:t>
            </a:r>
            <a:r>
              <a:rPr lang="de-DE" sz="900" dirty="0">
                <a:latin typeface="+mn-lt"/>
              </a:rPr>
              <a:t> 2020, Angaben in Minuten, Basis: alle Haupterzieher*innen, n=600</a:t>
            </a:r>
          </a:p>
          <a:p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1A623A3-19D4-459A-B932-ADF70233B2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577271"/>
              </p:ext>
            </p:extLst>
          </p:nvPr>
        </p:nvGraphicFramePr>
        <p:xfrm>
          <a:off x="1332000" y="1629000"/>
          <a:ext cx="648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76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KIM-Studi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65B03"/>
      </a:accent1>
      <a:accent2>
        <a:srgbClr val="C02010"/>
      </a:accent2>
      <a:accent3>
        <a:srgbClr val="FDC900"/>
      </a:accent3>
      <a:accent4>
        <a:srgbClr val="DD2A1B"/>
      </a:accent4>
      <a:accent5>
        <a:srgbClr val="A60063"/>
      </a:accent5>
      <a:accent6>
        <a:srgbClr val="F79D00"/>
      </a:accent6>
      <a:hlink>
        <a:srgbClr val="0563C1"/>
      </a:hlink>
      <a:folHlink>
        <a:srgbClr val="000000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0F4F22CFB31345A38E74269D7BDE0F" ma:contentTypeVersion="0" ma:contentTypeDescription="Ein neues Dokument erstellen." ma:contentTypeScope="" ma:versionID="f75bbd3cae46a8d1cc30fbdc445e4f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ADD4AF-F579-435C-8A00-DCA785536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429877-DF68-43F8-8A89-BEAF75F6BBE3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0A7042-8CB2-4019-9A6B-EB37F58796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1544</Words>
  <Application>Microsoft Office PowerPoint</Application>
  <PresentationFormat>Bildschirmpräsentation (4:3)</PresentationFormat>
  <Paragraphs>228</Paragraphs>
  <Slides>36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3" baseType="lpstr">
      <vt:lpstr>Akko Pro</vt:lpstr>
      <vt:lpstr>Akko Pro Medium</vt:lpstr>
      <vt:lpstr>Arial</vt:lpstr>
      <vt:lpstr>Calibri</vt:lpstr>
      <vt:lpstr>DIN-Regular</vt:lpstr>
      <vt:lpstr>PMN Caecilia 55 Roman</vt:lpstr>
      <vt:lpstr>Office-Design</vt:lpstr>
      <vt:lpstr>miniKIM 2020:   Soziodemografie Haupterziehende</vt:lpstr>
      <vt:lpstr>PowerPoint-Präsentation</vt:lpstr>
      <vt:lpstr>Geräteausstattung im Haushalt 2020 - Auswahl, Angaben der Haupterzieher*innen -</vt:lpstr>
      <vt:lpstr>Persönliche Verfügbarkeit der Kinder an Geräten 2020 - Auswahl, Angaben der Haupterzieher*innen -</vt:lpstr>
      <vt:lpstr>PowerPoint-Präsentation</vt:lpstr>
      <vt:lpstr>Aktivitäten im Alltag 2020</vt:lpstr>
      <vt:lpstr>Aktivitäten im Alltag 2020 - mind. einmal pro Woche -</vt:lpstr>
      <vt:lpstr>Liebste Aktivitäten 2020 - Auswahl, bis zu drei Nennungen -</vt:lpstr>
      <vt:lpstr>Geschätzte tägliche Nutzungsdauer verschiedener Medien durch Kinder 2020 - Angaben der Haupterzieher*innen -</vt:lpstr>
      <vt:lpstr>Mediennutzung 2020: Macht das Kind…</vt:lpstr>
      <vt:lpstr>Medienbindung 2020 - Am wenigsten verzichten kann das Kind auf… -</vt:lpstr>
      <vt:lpstr>Lineares Fernsehen 2020: Nutzt das Kind…</vt:lpstr>
      <vt:lpstr>Onlineangebote* der TV-Sender 2020: Nutzt das Kind…</vt:lpstr>
      <vt:lpstr>Sendungen via kostenfreie Videoportale 2020: Nutzt das Kind…</vt:lpstr>
      <vt:lpstr>Sendungen via Pay-Streamingdienste 2020: Nutzt das Kind…</vt:lpstr>
      <vt:lpstr>Lieblingssendung 2020 - Mehrfachnennungen -</vt:lpstr>
      <vt:lpstr>Lieblingssendung: Wo gesehen?</vt:lpstr>
      <vt:lpstr>Häufig gesehene Wissenssendungen 2020 - Mehrfachnennungen -</vt:lpstr>
      <vt:lpstr>Wissenssendung: Wo gesehen?</vt:lpstr>
      <vt:lpstr>PowerPoint-Präsentation</vt:lpstr>
      <vt:lpstr>PowerPoint-Präsentation</vt:lpstr>
      <vt:lpstr>PowerPoint-Präsentation</vt:lpstr>
      <vt:lpstr>Tätigkeiten am Handy/Smartphone 2020 - außer Spielen -</vt:lpstr>
      <vt:lpstr>Nutzung Computer-/Konsolen-/Online-/Tablet-/Smartphonespiele 2020</vt:lpstr>
      <vt:lpstr>Digitale Spieleformen im Vergleich: Nutzungsfrequenz 2020</vt:lpstr>
      <vt:lpstr>Tätigkeiten an Computer/Laptop/Tablet 2020</vt:lpstr>
      <vt:lpstr>Aussagen zu Computer und Internet 2020 - stimme voll und ganz/eher zu, Angaben der Haupterzieher*innen -</vt:lpstr>
      <vt:lpstr>Aussagen zu Filterprogrammen 2020</vt:lpstr>
      <vt:lpstr>Medien in Kindergarten/Kita 2020 - Angaben der Haupterzieher*innen -</vt:lpstr>
      <vt:lpstr>PowerPoint-Präsentation</vt:lpstr>
      <vt:lpstr>Informationen über das eigene Kind auf Sozialen Medien - Angaben der Haupterzieher*innen -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Kieninger</dc:creator>
  <cp:lastModifiedBy>Julia Kieninger</cp:lastModifiedBy>
  <cp:revision>2015</cp:revision>
  <cp:lastPrinted>2018-11-12T10:24:06Z</cp:lastPrinted>
  <dcterms:created xsi:type="dcterms:W3CDTF">2018-10-18T12:53:05Z</dcterms:created>
  <dcterms:modified xsi:type="dcterms:W3CDTF">2021-10-21T12:17:44Z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0x010100090F4F22CFB31345A38E74269D7BDE0F</vt:lpwstr>
  </property>
</Properties>
</file>